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9" r:id="rId4"/>
    <p:sldId id="258" r:id="rId5"/>
    <p:sldId id="278" r:id="rId6"/>
    <p:sldId id="273" r:id="rId7"/>
    <p:sldId id="260" r:id="rId8"/>
    <p:sldId id="274" r:id="rId9"/>
    <p:sldId id="276" r:id="rId10"/>
    <p:sldId id="262" r:id="rId11"/>
    <p:sldId id="267" r:id="rId12"/>
    <p:sldId id="271" r:id="rId13"/>
    <p:sldId id="272" r:id="rId14"/>
    <p:sldId id="263" r:id="rId15"/>
    <p:sldId id="270" r:id="rId16"/>
    <p:sldId id="269" r:id="rId17"/>
    <p:sldId id="264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7FD303-4BFB-C628-5011-4BD3C0F3F96B}" v="495" dt="2023-04-21T04:38:51.685"/>
    <p1510:client id="{89938724-1105-E2C4-22CD-C03A801A6959}" v="327" dt="2023-04-20T16:45:31.037"/>
    <p1510:client id="{8B1B5AD2-9A9D-7948-C514-14BADC04FD88}" v="361" dt="2023-04-20T15:47:55.841"/>
    <p1510:client id="{A1193314-A716-4355-8BB8-BB8CC0B2DF5B}" v="84" dt="2023-04-20T16:39:35.360"/>
    <p1510:client id="{E77B4309-E732-F1B7-5F5D-D0B344A7CE40}" v="6" dt="2023-04-20T17:42:13.276"/>
    <p1510:client id="{F71DAEAC-4597-4F19-A506-BCCE9044C218}" v="12" dt="2023-04-21T04:39:55.5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678A78-9B18-4EAA-9D5D-615DBEBDBA8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7E979B9-F4A7-45D3-90C7-DBB05F423D52}">
      <dgm:prSet/>
      <dgm:spPr/>
      <dgm:t>
        <a:bodyPr/>
        <a:lstStyle/>
        <a:p>
          <a:r>
            <a:rPr lang="en-US"/>
            <a:t>When given multiple job opportunities, which one is the right one to pick objectively?</a:t>
          </a:r>
        </a:p>
      </dgm:t>
    </dgm:pt>
    <dgm:pt modelId="{82DF060F-5D0D-4BDD-8B49-4D9462CDBF8E}" type="parTrans" cxnId="{6665393B-8453-47D7-AD3E-FFB83E872110}">
      <dgm:prSet/>
      <dgm:spPr/>
      <dgm:t>
        <a:bodyPr/>
        <a:lstStyle/>
        <a:p>
          <a:endParaRPr lang="en-US"/>
        </a:p>
      </dgm:t>
    </dgm:pt>
    <dgm:pt modelId="{CA259ED1-D868-4A6E-A306-1E4CE477D170}" type="sibTrans" cxnId="{6665393B-8453-47D7-AD3E-FFB83E872110}">
      <dgm:prSet/>
      <dgm:spPr/>
      <dgm:t>
        <a:bodyPr/>
        <a:lstStyle/>
        <a:p>
          <a:endParaRPr lang="en-US"/>
        </a:p>
      </dgm:t>
    </dgm:pt>
    <dgm:pt modelId="{0F73DDE9-B737-48EB-B237-B5FBF4A4C5AE}">
      <dgm:prSet/>
      <dgm:spPr/>
      <dgm:t>
        <a:bodyPr/>
        <a:lstStyle/>
        <a:p>
          <a:r>
            <a:rPr lang="en-US"/>
            <a:t>Do you have any preferences?</a:t>
          </a:r>
        </a:p>
      </dgm:t>
    </dgm:pt>
    <dgm:pt modelId="{8C045A08-C8E3-4FDB-9D4E-5D984B97B144}" type="parTrans" cxnId="{39067D5E-6757-474E-A40A-C30ECBF88525}">
      <dgm:prSet/>
      <dgm:spPr/>
      <dgm:t>
        <a:bodyPr/>
        <a:lstStyle/>
        <a:p>
          <a:endParaRPr lang="en-US"/>
        </a:p>
      </dgm:t>
    </dgm:pt>
    <dgm:pt modelId="{DA70970C-8EB6-4306-A7BE-E9EE2D6C59C4}" type="sibTrans" cxnId="{39067D5E-6757-474E-A40A-C30ECBF88525}">
      <dgm:prSet/>
      <dgm:spPr/>
      <dgm:t>
        <a:bodyPr/>
        <a:lstStyle/>
        <a:p>
          <a:endParaRPr lang="en-US"/>
        </a:p>
      </dgm:t>
    </dgm:pt>
    <dgm:pt modelId="{DE24A336-F568-4A83-A1B7-6527D50FF264}">
      <dgm:prSet/>
      <dgm:spPr/>
      <dgm:t>
        <a:bodyPr/>
        <a:lstStyle/>
        <a:p>
          <a:r>
            <a:rPr lang="en-US"/>
            <a:t>How impactful is a hybrid opportunity?</a:t>
          </a:r>
        </a:p>
      </dgm:t>
    </dgm:pt>
    <dgm:pt modelId="{C99699B5-82CF-4C6D-B91E-A1E9168F2806}" type="parTrans" cxnId="{F851DA3C-BEBF-45C1-90D7-3B52CB8604ED}">
      <dgm:prSet/>
      <dgm:spPr/>
      <dgm:t>
        <a:bodyPr/>
        <a:lstStyle/>
        <a:p>
          <a:endParaRPr lang="en-US"/>
        </a:p>
      </dgm:t>
    </dgm:pt>
    <dgm:pt modelId="{9D4B2C84-6F48-4C0B-A4B3-48454B5F91D0}" type="sibTrans" cxnId="{F851DA3C-BEBF-45C1-90D7-3B52CB8604ED}">
      <dgm:prSet/>
      <dgm:spPr/>
      <dgm:t>
        <a:bodyPr/>
        <a:lstStyle/>
        <a:p>
          <a:endParaRPr lang="en-US"/>
        </a:p>
      </dgm:t>
    </dgm:pt>
    <dgm:pt modelId="{A50C3836-7B71-4FC7-BBDF-77BBDF7EE2A4}">
      <dgm:prSet/>
      <dgm:spPr/>
      <dgm:t>
        <a:bodyPr/>
        <a:lstStyle/>
        <a:p>
          <a:r>
            <a:rPr lang="en-US"/>
            <a:t>If an internship is accepted, does it make sense to make it my full-time job?</a:t>
          </a:r>
        </a:p>
      </dgm:t>
    </dgm:pt>
    <dgm:pt modelId="{AE562434-9FD3-4CEE-A5A9-EA528B5B6B87}" type="parTrans" cxnId="{9AE652E8-30F5-4AFB-8BE1-E00F7C202F67}">
      <dgm:prSet/>
      <dgm:spPr/>
      <dgm:t>
        <a:bodyPr/>
        <a:lstStyle/>
        <a:p>
          <a:endParaRPr lang="en-US"/>
        </a:p>
      </dgm:t>
    </dgm:pt>
    <dgm:pt modelId="{777373E9-6175-4042-9106-D75D242373AB}" type="sibTrans" cxnId="{9AE652E8-30F5-4AFB-8BE1-E00F7C202F67}">
      <dgm:prSet/>
      <dgm:spPr/>
      <dgm:t>
        <a:bodyPr/>
        <a:lstStyle/>
        <a:p>
          <a:endParaRPr lang="en-US"/>
        </a:p>
      </dgm:t>
    </dgm:pt>
    <dgm:pt modelId="{2C67CFF9-3A8B-429E-BB1C-4063F6D3D285}" type="pres">
      <dgm:prSet presAssocID="{8E678A78-9B18-4EAA-9D5D-615DBEBDBA81}" presName="linear" presStyleCnt="0">
        <dgm:presLayoutVars>
          <dgm:animLvl val="lvl"/>
          <dgm:resizeHandles val="exact"/>
        </dgm:presLayoutVars>
      </dgm:prSet>
      <dgm:spPr/>
    </dgm:pt>
    <dgm:pt modelId="{BBA061AB-7EFE-4F8A-AC9D-C1E14256F283}" type="pres">
      <dgm:prSet presAssocID="{B7E979B9-F4A7-45D3-90C7-DBB05F423D5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DE32D22-A8CA-4BEE-9291-03C170D8349F}" type="pres">
      <dgm:prSet presAssocID="{CA259ED1-D868-4A6E-A306-1E4CE477D170}" presName="spacer" presStyleCnt="0"/>
      <dgm:spPr/>
    </dgm:pt>
    <dgm:pt modelId="{5262ADEF-D496-4826-AB21-1234831793B8}" type="pres">
      <dgm:prSet presAssocID="{0F73DDE9-B737-48EB-B237-B5FBF4A4C5A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66CFB4D-6CB0-443B-A76C-405CCD843ECD}" type="pres">
      <dgm:prSet presAssocID="{DA70970C-8EB6-4306-A7BE-E9EE2D6C59C4}" presName="spacer" presStyleCnt="0"/>
      <dgm:spPr/>
    </dgm:pt>
    <dgm:pt modelId="{8485175D-ED2D-4AFC-8C0D-FD1721E28F63}" type="pres">
      <dgm:prSet presAssocID="{DE24A336-F568-4A83-A1B7-6527D50FF26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73DB8BD-571C-4474-BBD2-76142C437BE9}" type="pres">
      <dgm:prSet presAssocID="{9D4B2C84-6F48-4C0B-A4B3-48454B5F91D0}" presName="spacer" presStyleCnt="0"/>
      <dgm:spPr/>
    </dgm:pt>
    <dgm:pt modelId="{15D3B5FE-1ABC-4D75-BD6D-95C2B4F542BC}" type="pres">
      <dgm:prSet presAssocID="{A50C3836-7B71-4FC7-BBDF-77BBDF7EE2A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9126C1E-D827-427B-AFDC-3A19652F2D6D}" type="presOf" srcId="{DE24A336-F568-4A83-A1B7-6527D50FF264}" destId="{8485175D-ED2D-4AFC-8C0D-FD1721E28F63}" srcOrd="0" destOrd="0" presId="urn:microsoft.com/office/officeart/2005/8/layout/vList2"/>
    <dgm:cxn modelId="{6665393B-8453-47D7-AD3E-FFB83E872110}" srcId="{8E678A78-9B18-4EAA-9D5D-615DBEBDBA81}" destId="{B7E979B9-F4A7-45D3-90C7-DBB05F423D52}" srcOrd="0" destOrd="0" parTransId="{82DF060F-5D0D-4BDD-8B49-4D9462CDBF8E}" sibTransId="{CA259ED1-D868-4A6E-A306-1E4CE477D170}"/>
    <dgm:cxn modelId="{F851DA3C-BEBF-45C1-90D7-3B52CB8604ED}" srcId="{8E678A78-9B18-4EAA-9D5D-615DBEBDBA81}" destId="{DE24A336-F568-4A83-A1B7-6527D50FF264}" srcOrd="2" destOrd="0" parTransId="{C99699B5-82CF-4C6D-B91E-A1E9168F2806}" sibTransId="{9D4B2C84-6F48-4C0B-A4B3-48454B5F91D0}"/>
    <dgm:cxn modelId="{39067D5E-6757-474E-A40A-C30ECBF88525}" srcId="{8E678A78-9B18-4EAA-9D5D-615DBEBDBA81}" destId="{0F73DDE9-B737-48EB-B237-B5FBF4A4C5AE}" srcOrd="1" destOrd="0" parTransId="{8C045A08-C8E3-4FDB-9D4E-5D984B97B144}" sibTransId="{DA70970C-8EB6-4306-A7BE-E9EE2D6C59C4}"/>
    <dgm:cxn modelId="{F83C336B-824C-44DA-9ADF-057CBBF147AA}" type="presOf" srcId="{B7E979B9-F4A7-45D3-90C7-DBB05F423D52}" destId="{BBA061AB-7EFE-4F8A-AC9D-C1E14256F283}" srcOrd="0" destOrd="0" presId="urn:microsoft.com/office/officeart/2005/8/layout/vList2"/>
    <dgm:cxn modelId="{EF2830A4-DB1D-438F-8520-C7609979C467}" type="presOf" srcId="{8E678A78-9B18-4EAA-9D5D-615DBEBDBA81}" destId="{2C67CFF9-3A8B-429E-BB1C-4063F6D3D285}" srcOrd="0" destOrd="0" presId="urn:microsoft.com/office/officeart/2005/8/layout/vList2"/>
    <dgm:cxn modelId="{5B9EF6AE-6ABE-4E6E-8023-6C77BAB6B789}" type="presOf" srcId="{0F73DDE9-B737-48EB-B237-B5FBF4A4C5AE}" destId="{5262ADEF-D496-4826-AB21-1234831793B8}" srcOrd="0" destOrd="0" presId="urn:microsoft.com/office/officeart/2005/8/layout/vList2"/>
    <dgm:cxn modelId="{2EE99BE6-D08E-44A0-A3D4-8AEB0C6AF629}" type="presOf" srcId="{A50C3836-7B71-4FC7-BBDF-77BBDF7EE2A4}" destId="{15D3B5FE-1ABC-4D75-BD6D-95C2B4F542BC}" srcOrd="0" destOrd="0" presId="urn:microsoft.com/office/officeart/2005/8/layout/vList2"/>
    <dgm:cxn modelId="{9AE652E8-30F5-4AFB-8BE1-E00F7C202F67}" srcId="{8E678A78-9B18-4EAA-9D5D-615DBEBDBA81}" destId="{A50C3836-7B71-4FC7-BBDF-77BBDF7EE2A4}" srcOrd="3" destOrd="0" parTransId="{AE562434-9FD3-4CEE-A5A9-EA528B5B6B87}" sibTransId="{777373E9-6175-4042-9106-D75D242373AB}"/>
    <dgm:cxn modelId="{D314B44B-C7EB-4649-BBA3-480BCB4A244E}" type="presParOf" srcId="{2C67CFF9-3A8B-429E-BB1C-4063F6D3D285}" destId="{BBA061AB-7EFE-4F8A-AC9D-C1E14256F283}" srcOrd="0" destOrd="0" presId="urn:microsoft.com/office/officeart/2005/8/layout/vList2"/>
    <dgm:cxn modelId="{ED541303-C293-4A38-91A3-7B77BE1B371C}" type="presParOf" srcId="{2C67CFF9-3A8B-429E-BB1C-4063F6D3D285}" destId="{6DE32D22-A8CA-4BEE-9291-03C170D8349F}" srcOrd="1" destOrd="0" presId="urn:microsoft.com/office/officeart/2005/8/layout/vList2"/>
    <dgm:cxn modelId="{E7E05C40-7188-44C8-AFA4-916DB38CA7F1}" type="presParOf" srcId="{2C67CFF9-3A8B-429E-BB1C-4063F6D3D285}" destId="{5262ADEF-D496-4826-AB21-1234831793B8}" srcOrd="2" destOrd="0" presId="urn:microsoft.com/office/officeart/2005/8/layout/vList2"/>
    <dgm:cxn modelId="{47126E75-73DF-404F-AC74-7D603C8DB9F8}" type="presParOf" srcId="{2C67CFF9-3A8B-429E-BB1C-4063F6D3D285}" destId="{966CFB4D-6CB0-443B-A76C-405CCD843ECD}" srcOrd="3" destOrd="0" presId="urn:microsoft.com/office/officeart/2005/8/layout/vList2"/>
    <dgm:cxn modelId="{429DA4CB-5231-4A0E-AC86-E384707809FC}" type="presParOf" srcId="{2C67CFF9-3A8B-429E-BB1C-4063F6D3D285}" destId="{8485175D-ED2D-4AFC-8C0D-FD1721E28F63}" srcOrd="4" destOrd="0" presId="urn:microsoft.com/office/officeart/2005/8/layout/vList2"/>
    <dgm:cxn modelId="{6B242FCE-9761-4BB2-8388-EEC877A3A1F7}" type="presParOf" srcId="{2C67CFF9-3A8B-429E-BB1C-4063F6D3D285}" destId="{F73DB8BD-571C-4474-BBD2-76142C437BE9}" srcOrd="5" destOrd="0" presId="urn:microsoft.com/office/officeart/2005/8/layout/vList2"/>
    <dgm:cxn modelId="{F1787052-AAAF-4C5C-89BB-6164532EAD5A}" type="presParOf" srcId="{2C67CFF9-3A8B-429E-BB1C-4063F6D3D285}" destId="{15D3B5FE-1ABC-4D75-BD6D-95C2B4F542B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30208B-5C95-45F7-A4D3-C054EFC01AB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44AAEC3-DA3F-49BA-A333-461E5CB38071}">
      <dgm:prSet/>
      <dgm:spPr/>
      <dgm:t>
        <a:bodyPr/>
        <a:lstStyle/>
        <a:p>
          <a:r>
            <a:rPr lang="en-US"/>
            <a:t>The objective of the models is to find what job is the best fit for a student to pick with certain personal parameters and constraints.</a:t>
          </a:r>
        </a:p>
      </dgm:t>
    </dgm:pt>
    <dgm:pt modelId="{BFF55A43-9143-4459-A0DA-D0B826278407}" type="parTrans" cxnId="{DE4BA1B3-D043-4479-B98A-8756E543D872}">
      <dgm:prSet/>
      <dgm:spPr/>
      <dgm:t>
        <a:bodyPr/>
        <a:lstStyle/>
        <a:p>
          <a:endParaRPr lang="en-US"/>
        </a:p>
      </dgm:t>
    </dgm:pt>
    <dgm:pt modelId="{C512C666-123A-4372-87F0-9F557F8DAE30}" type="sibTrans" cxnId="{DE4BA1B3-D043-4479-B98A-8756E543D872}">
      <dgm:prSet/>
      <dgm:spPr/>
      <dgm:t>
        <a:bodyPr/>
        <a:lstStyle/>
        <a:p>
          <a:endParaRPr lang="en-US"/>
        </a:p>
      </dgm:t>
    </dgm:pt>
    <dgm:pt modelId="{AEC6DD21-2F5B-4F5B-9008-757F9A5B81EB}">
      <dgm:prSet/>
      <dgm:spPr/>
      <dgm:t>
        <a:bodyPr/>
        <a:lstStyle/>
        <a:p>
          <a:r>
            <a:rPr lang="en-US"/>
            <a:t>The internship, full time, and hybrid models show us what job we would like to pick based on commuting, subjective preferences, and maximum pay.</a:t>
          </a:r>
        </a:p>
      </dgm:t>
    </dgm:pt>
    <dgm:pt modelId="{4B18AB01-37CD-4487-A082-9506254BD30B}" type="parTrans" cxnId="{5830BFDE-A16E-46A6-967F-977F1728954B}">
      <dgm:prSet/>
      <dgm:spPr/>
      <dgm:t>
        <a:bodyPr/>
        <a:lstStyle/>
        <a:p>
          <a:endParaRPr lang="en-US"/>
        </a:p>
      </dgm:t>
    </dgm:pt>
    <dgm:pt modelId="{BF8A709A-60BE-4F10-93AB-5D1EE0763772}" type="sibTrans" cxnId="{5830BFDE-A16E-46A6-967F-977F1728954B}">
      <dgm:prSet/>
      <dgm:spPr/>
      <dgm:t>
        <a:bodyPr/>
        <a:lstStyle/>
        <a:p>
          <a:endParaRPr lang="en-US"/>
        </a:p>
      </dgm:t>
    </dgm:pt>
    <dgm:pt modelId="{E1E98150-3C45-48D1-A79C-DCC60985AB0F}">
      <dgm:prSet/>
      <dgm:spPr/>
      <dgm:t>
        <a:bodyPr/>
        <a:lstStyle/>
        <a:p>
          <a:r>
            <a:rPr lang="en-US"/>
            <a:t>The job satisfaction model uses Glass Door ratings of certain attributes and preferences of these parameters and gives a score to each job.</a:t>
          </a:r>
        </a:p>
      </dgm:t>
    </dgm:pt>
    <dgm:pt modelId="{7613627E-2B57-4F0F-B19B-42E3109EEC0B}" type="parTrans" cxnId="{4A91B7EE-2353-45EF-8865-8CE4E94807AE}">
      <dgm:prSet/>
      <dgm:spPr/>
      <dgm:t>
        <a:bodyPr/>
        <a:lstStyle/>
        <a:p>
          <a:endParaRPr lang="en-US"/>
        </a:p>
      </dgm:t>
    </dgm:pt>
    <dgm:pt modelId="{068154EC-2533-46FB-BC9E-57A3AAD0DC9D}" type="sibTrans" cxnId="{4A91B7EE-2353-45EF-8865-8CE4E94807AE}">
      <dgm:prSet/>
      <dgm:spPr/>
      <dgm:t>
        <a:bodyPr/>
        <a:lstStyle/>
        <a:p>
          <a:endParaRPr lang="en-US"/>
        </a:p>
      </dgm:t>
    </dgm:pt>
    <dgm:pt modelId="{39B3F099-08D6-40B3-81CA-94E3F2409DCE}" type="pres">
      <dgm:prSet presAssocID="{8F30208B-5C95-45F7-A4D3-C054EFC01AB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38189BA-1B6C-4BA0-8570-EA6959A4B351}" type="pres">
      <dgm:prSet presAssocID="{944AAEC3-DA3F-49BA-A333-461E5CB38071}" presName="hierRoot1" presStyleCnt="0"/>
      <dgm:spPr/>
    </dgm:pt>
    <dgm:pt modelId="{202153B3-B562-4BD4-9B00-1C6B97B8AB6C}" type="pres">
      <dgm:prSet presAssocID="{944AAEC3-DA3F-49BA-A333-461E5CB38071}" presName="composite" presStyleCnt="0"/>
      <dgm:spPr/>
    </dgm:pt>
    <dgm:pt modelId="{C08C3F18-65FB-42FF-835A-CBF040CE9C8A}" type="pres">
      <dgm:prSet presAssocID="{944AAEC3-DA3F-49BA-A333-461E5CB38071}" presName="background" presStyleLbl="node0" presStyleIdx="0" presStyleCnt="3"/>
      <dgm:spPr/>
    </dgm:pt>
    <dgm:pt modelId="{91B82B7D-9FFB-437B-B451-93E910B64D34}" type="pres">
      <dgm:prSet presAssocID="{944AAEC3-DA3F-49BA-A333-461E5CB38071}" presName="text" presStyleLbl="fgAcc0" presStyleIdx="0" presStyleCnt="3">
        <dgm:presLayoutVars>
          <dgm:chPref val="3"/>
        </dgm:presLayoutVars>
      </dgm:prSet>
      <dgm:spPr/>
    </dgm:pt>
    <dgm:pt modelId="{1A8B8324-E5E7-44F1-BABE-47A01D225F10}" type="pres">
      <dgm:prSet presAssocID="{944AAEC3-DA3F-49BA-A333-461E5CB38071}" presName="hierChild2" presStyleCnt="0"/>
      <dgm:spPr/>
    </dgm:pt>
    <dgm:pt modelId="{B32A674B-F692-481F-B457-D34FE9110EE2}" type="pres">
      <dgm:prSet presAssocID="{AEC6DD21-2F5B-4F5B-9008-757F9A5B81EB}" presName="hierRoot1" presStyleCnt="0"/>
      <dgm:spPr/>
    </dgm:pt>
    <dgm:pt modelId="{02F2F66C-3CD5-4B6E-B225-2E9CD4541DCB}" type="pres">
      <dgm:prSet presAssocID="{AEC6DD21-2F5B-4F5B-9008-757F9A5B81EB}" presName="composite" presStyleCnt="0"/>
      <dgm:spPr/>
    </dgm:pt>
    <dgm:pt modelId="{CEB4A0D3-C16F-4DAA-B807-D404D9034A71}" type="pres">
      <dgm:prSet presAssocID="{AEC6DD21-2F5B-4F5B-9008-757F9A5B81EB}" presName="background" presStyleLbl="node0" presStyleIdx="1" presStyleCnt="3"/>
      <dgm:spPr/>
    </dgm:pt>
    <dgm:pt modelId="{8DC5DDC1-C427-465B-B083-ED7475C79D89}" type="pres">
      <dgm:prSet presAssocID="{AEC6DD21-2F5B-4F5B-9008-757F9A5B81EB}" presName="text" presStyleLbl="fgAcc0" presStyleIdx="1" presStyleCnt="3">
        <dgm:presLayoutVars>
          <dgm:chPref val="3"/>
        </dgm:presLayoutVars>
      </dgm:prSet>
      <dgm:spPr/>
    </dgm:pt>
    <dgm:pt modelId="{92CAB86C-D420-4D29-A19D-EABDC49FE22D}" type="pres">
      <dgm:prSet presAssocID="{AEC6DD21-2F5B-4F5B-9008-757F9A5B81EB}" presName="hierChild2" presStyleCnt="0"/>
      <dgm:spPr/>
    </dgm:pt>
    <dgm:pt modelId="{2A3011B9-CA29-4532-914F-9B13DCD8EEDA}" type="pres">
      <dgm:prSet presAssocID="{E1E98150-3C45-48D1-A79C-DCC60985AB0F}" presName="hierRoot1" presStyleCnt="0"/>
      <dgm:spPr/>
    </dgm:pt>
    <dgm:pt modelId="{494D3189-08D3-47EB-87D2-699867911399}" type="pres">
      <dgm:prSet presAssocID="{E1E98150-3C45-48D1-A79C-DCC60985AB0F}" presName="composite" presStyleCnt="0"/>
      <dgm:spPr/>
    </dgm:pt>
    <dgm:pt modelId="{DB8076F4-213C-4242-9303-EF1C6FCA02E6}" type="pres">
      <dgm:prSet presAssocID="{E1E98150-3C45-48D1-A79C-DCC60985AB0F}" presName="background" presStyleLbl="node0" presStyleIdx="2" presStyleCnt="3"/>
      <dgm:spPr/>
    </dgm:pt>
    <dgm:pt modelId="{997DC57D-8C11-4E13-83CC-7E95E8BC96F5}" type="pres">
      <dgm:prSet presAssocID="{E1E98150-3C45-48D1-A79C-DCC60985AB0F}" presName="text" presStyleLbl="fgAcc0" presStyleIdx="2" presStyleCnt="3">
        <dgm:presLayoutVars>
          <dgm:chPref val="3"/>
        </dgm:presLayoutVars>
      </dgm:prSet>
      <dgm:spPr/>
    </dgm:pt>
    <dgm:pt modelId="{40A47A6B-F684-4706-B807-C119374BFC0E}" type="pres">
      <dgm:prSet presAssocID="{E1E98150-3C45-48D1-A79C-DCC60985AB0F}" presName="hierChild2" presStyleCnt="0"/>
      <dgm:spPr/>
    </dgm:pt>
  </dgm:ptLst>
  <dgm:cxnLst>
    <dgm:cxn modelId="{8A764850-2B41-4525-A03F-2683DE6C93BA}" type="presOf" srcId="{AEC6DD21-2F5B-4F5B-9008-757F9A5B81EB}" destId="{8DC5DDC1-C427-465B-B083-ED7475C79D89}" srcOrd="0" destOrd="0" presId="urn:microsoft.com/office/officeart/2005/8/layout/hierarchy1"/>
    <dgm:cxn modelId="{285651A5-055B-4BA4-90FF-30E8AC12B264}" type="presOf" srcId="{944AAEC3-DA3F-49BA-A333-461E5CB38071}" destId="{91B82B7D-9FFB-437B-B451-93E910B64D34}" srcOrd="0" destOrd="0" presId="urn:microsoft.com/office/officeart/2005/8/layout/hierarchy1"/>
    <dgm:cxn modelId="{DE4BA1B3-D043-4479-B98A-8756E543D872}" srcId="{8F30208B-5C95-45F7-A4D3-C054EFC01ABB}" destId="{944AAEC3-DA3F-49BA-A333-461E5CB38071}" srcOrd="0" destOrd="0" parTransId="{BFF55A43-9143-4459-A0DA-D0B826278407}" sibTransId="{C512C666-123A-4372-87F0-9F557F8DAE30}"/>
    <dgm:cxn modelId="{37EADFBD-A5AA-4394-8435-97A8ED2ABE75}" type="presOf" srcId="{E1E98150-3C45-48D1-A79C-DCC60985AB0F}" destId="{997DC57D-8C11-4E13-83CC-7E95E8BC96F5}" srcOrd="0" destOrd="0" presId="urn:microsoft.com/office/officeart/2005/8/layout/hierarchy1"/>
    <dgm:cxn modelId="{5830BFDE-A16E-46A6-967F-977F1728954B}" srcId="{8F30208B-5C95-45F7-A4D3-C054EFC01ABB}" destId="{AEC6DD21-2F5B-4F5B-9008-757F9A5B81EB}" srcOrd="1" destOrd="0" parTransId="{4B18AB01-37CD-4487-A082-9506254BD30B}" sibTransId="{BF8A709A-60BE-4F10-93AB-5D1EE0763772}"/>
    <dgm:cxn modelId="{279F37E6-F108-418F-B7D2-F14A525A7D97}" type="presOf" srcId="{8F30208B-5C95-45F7-A4D3-C054EFC01ABB}" destId="{39B3F099-08D6-40B3-81CA-94E3F2409DCE}" srcOrd="0" destOrd="0" presId="urn:microsoft.com/office/officeart/2005/8/layout/hierarchy1"/>
    <dgm:cxn modelId="{4A91B7EE-2353-45EF-8865-8CE4E94807AE}" srcId="{8F30208B-5C95-45F7-A4D3-C054EFC01ABB}" destId="{E1E98150-3C45-48D1-A79C-DCC60985AB0F}" srcOrd="2" destOrd="0" parTransId="{7613627E-2B57-4F0F-B19B-42E3109EEC0B}" sibTransId="{068154EC-2533-46FB-BC9E-57A3AAD0DC9D}"/>
    <dgm:cxn modelId="{C4654956-19E2-4FA7-91F5-9B17926AE26A}" type="presParOf" srcId="{39B3F099-08D6-40B3-81CA-94E3F2409DCE}" destId="{238189BA-1B6C-4BA0-8570-EA6959A4B351}" srcOrd="0" destOrd="0" presId="urn:microsoft.com/office/officeart/2005/8/layout/hierarchy1"/>
    <dgm:cxn modelId="{73BD67F2-CED9-4FC7-A443-82983271EC45}" type="presParOf" srcId="{238189BA-1B6C-4BA0-8570-EA6959A4B351}" destId="{202153B3-B562-4BD4-9B00-1C6B97B8AB6C}" srcOrd="0" destOrd="0" presId="urn:microsoft.com/office/officeart/2005/8/layout/hierarchy1"/>
    <dgm:cxn modelId="{9BF87C98-1D20-4382-B10C-2A1F12B2B615}" type="presParOf" srcId="{202153B3-B562-4BD4-9B00-1C6B97B8AB6C}" destId="{C08C3F18-65FB-42FF-835A-CBF040CE9C8A}" srcOrd="0" destOrd="0" presId="urn:microsoft.com/office/officeart/2005/8/layout/hierarchy1"/>
    <dgm:cxn modelId="{DF4AD2C5-7849-4589-9EBF-A8747FF873A3}" type="presParOf" srcId="{202153B3-B562-4BD4-9B00-1C6B97B8AB6C}" destId="{91B82B7D-9FFB-437B-B451-93E910B64D34}" srcOrd="1" destOrd="0" presId="urn:microsoft.com/office/officeart/2005/8/layout/hierarchy1"/>
    <dgm:cxn modelId="{2C0F398C-40A7-44CD-94A1-74B346BC8659}" type="presParOf" srcId="{238189BA-1B6C-4BA0-8570-EA6959A4B351}" destId="{1A8B8324-E5E7-44F1-BABE-47A01D225F10}" srcOrd="1" destOrd="0" presId="urn:microsoft.com/office/officeart/2005/8/layout/hierarchy1"/>
    <dgm:cxn modelId="{FCF8142F-FEB0-4787-A9F0-0AEB5D52991E}" type="presParOf" srcId="{39B3F099-08D6-40B3-81CA-94E3F2409DCE}" destId="{B32A674B-F692-481F-B457-D34FE9110EE2}" srcOrd="1" destOrd="0" presId="urn:microsoft.com/office/officeart/2005/8/layout/hierarchy1"/>
    <dgm:cxn modelId="{C8B1225B-13D6-4A43-B7FE-F72BB6CB5427}" type="presParOf" srcId="{B32A674B-F692-481F-B457-D34FE9110EE2}" destId="{02F2F66C-3CD5-4B6E-B225-2E9CD4541DCB}" srcOrd="0" destOrd="0" presId="urn:microsoft.com/office/officeart/2005/8/layout/hierarchy1"/>
    <dgm:cxn modelId="{B3A70C36-A9CC-441A-BE57-7EEBBC0B37E0}" type="presParOf" srcId="{02F2F66C-3CD5-4B6E-B225-2E9CD4541DCB}" destId="{CEB4A0D3-C16F-4DAA-B807-D404D9034A71}" srcOrd="0" destOrd="0" presId="urn:microsoft.com/office/officeart/2005/8/layout/hierarchy1"/>
    <dgm:cxn modelId="{176E8E66-D859-4017-AB40-AD3D2CF058B0}" type="presParOf" srcId="{02F2F66C-3CD5-4B6E-B225-2E9CD4541DCB}" destId="{8DC5DDC1-C427-465B-B083-ED7475C79D89}" srcOrd="1" destOrd="0" presId="urn:microsoft.com/office/officeart/2005/8/layout/hierarchy1"/>
    <dgm:cxn modelId="{DE2DFBE0-8C5F-4249-AE0B-7E8FC6EF7679}" type="presParOf" srcId="{B32A674B-F692-481F-B457-D34FE9110EE2}" destId="{92CAB86C-D420-4D29-A19D-EABDC49FE22D}" srcOrd="1" destOrd="0" presId="urn:microsoft.com/office/officeart/2005/8/layout/hierarchy1"/>
    <dgm:cxn modelId="{2006080C-DFBE-4F70-A9C0-34A0A595C501}" type="presParOf" srcId="{39B3F099-08D6-40B3-81CA-94E3F2409DCE}" destId="{2A3011B9-CA29-4532-914F-9B13DCD8EEDA}" srcOrd="2" destOrd="0" presId="urn:microsoft.com/office/officeart/2005/8/layout/hierarchy1"/>
    <dgm:cxn modelId="{71911E6C-65F9-48F7-8363-DEC763E7E7C4}" type="presParOf" srcId="{2A3011B9-CA29-4532-914F-9B13DCD8EEDA}" destId="{494D3189-08D3-47EB-87D2-699867911399}" srcOrd="0" destOrd="0" presId="urn:microsoft.com/office/officeart/2005/8/layout/hierarchy1"/>
    <dgm:cxn modelId="{FACC2505-8CEE-4877-A21A-749CB3696EB0}" type="presParOf" srcId="{494D3189-08D3-47EB-87D2-699867911399}" destId="{DB8076F4-213C-4242-9303-EF1C6FCA02E6}" srcOrd="0" destOrd="0" presId="urn:microsoft.com/office/officeart/2005/8/layout/hierarchy1"/>
    <dgm:cxn modelId="{09169EDF-235A-45DD-8539-EF6A4FFA27FD}" type="presParOf" srcId="{494D3189-08D3-47EB-87D2-699867911399}" destId="{997DC57D-8C11-4E13-83CC-7E95E8BC96F5}" srcOrd="1" destOrd="0" presId="urn:microsoft.com/office/officeart/2005/8/layout/hierarchy1"/>
    <dgm:cxn modelId="{919A825D-D416-47FD-88EF-960894117983}" type="presParOf" srcId="{2A3011B9-CA29-4532-914F-9B13DCD8EEDA}" destId="{40A47A6B-F684-4706-B807-C119374BFC0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7C5653-FFA9-439B-B06C-F72740C29D0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6752525-665E-424B-9342-1CA511E8984A}">
      <dgm:prSet/>
      <dgm:spPr/>
      <dgm:t>
        <a:bodyPr/>
        <a:lstStyle/>
        <a:p>
          <a:r>
            <a:rPr lang="en-US"/>
            <a:t>Our vehicle's fuel efficiency is 32 mpg and holds 12 gallons in the tank</a:t>
          </a:r>
        </a:p>
      </dgm:t>
    </dgm:pt>
    <dgm:pt modelId="{53949A6A-1289-4B87-B799-D6E71815E458}" type="parTrans" cxnId="{4A66343C-C0EE-4BBD-AF23-E0C117CC1EDB}">
      <dgm:prSet/>
      <dgm:spPr/>
      <dgm:t>
        <a:bodyPr/>
        <a:lstStyle/>
        <a:p>
          <a:endParaRPr lang="en-US"/>
        </a:p>
      </dgm:t>
    </dgm:pt>
    <dgm:pt modelId="{BECE6A0E-8314-4598-BF63-B09EBED657FC}" type="sibTrans" cxnId="{4A66343C-C0EE-4BBD-AF23-E0C117CC1EDB}">
      <dgm:prSet/>
      <dgm:spPr/>
      <dgm:t>
        <a:bodyPr/>
        <a:lstStyle/>
        <a:p>
          <a:endParaRPr lang="en-US"/>
        </a:p>
      </dgm:t>
    </dgm:pt>
    <dgm:pt modelId="{592F2EF1-DC6F-4366-B673-97C7CFC72251}">
      <dgm:prSet/>
      <dgm:spPr/>
      <dgm:t>
        <a:bodyPr/>
        <a:lstStyle/>
        <a:p>
          <a:r>
            <a:rPr lang="en-US"/>
            <a:t>Gas costs $3.56 per gallon</a:t>
          </a:r>
        </a:p>
      </dgm:t>
    </dgm:pt>
    <dgm:pt modelId="{5988F93E-CC1A-4B65-B5AE-1607CD956265}" type="parTrans" cxnId="{795E8AC7-F82D-4B4F-8454-41C5BDA2AC1A}">
      <dgm:prSet/>
      <dgm:spPr/>
      <dgm:t>
        <a:bodyPr/>
        <a:lstStyle/>
        <a:p>
          <a:endParaRPr lang="en-US"/>
        </a:p>
      </dgm:t>
    </dgm:pt>
    <dgm:pt modelId="{00E71C77-5DA7-461D-A562-634B6F00A51F}" type="sibTrans" cxnId="{795E8AC7-F82D-4B4F-8454-41C5BDA2AC1A}">
      <dgm:prSet/>
      <dgm:spPr/>
      <dgm:t>
        <a:bodyPr/>
        <a:lstStyle/>
        <a:p>
          <a:endParaRPr lang="en-US"/>
        </a:p>
      </dgm:t>
    </dgm:pt>
    <dgm:pt modelId="{7DA11C8D-52F1-4052-8446-BEAE5E4D379E}">
      <dgm:prSet/>
      <dgm:spPr/>
      <dgm:t>
        <a:bodyPr/>
        <a:lstStyle/>
        <a:p>
          <a:r>
            <a:rPr lang="en-US"/>
            <a:t>Our origin is using Floria Polytechnic's address</a:t>
          </a:r>
        </a:p>
      </dgm:t>
    </dgm:pt>
    <dgm:pt modelId="{90AE7CFA-7BAC-4FDA-9FC3-2B71F029E5DD}" type="parTrans" cxnId="{1AD0D5A5-AE2F-4D82-BB6D-65D1B0754AC9}">
      <dgm:prSet/>
      <dgm:spPr/>
      <dgm:t>
        <a:bodyPr/>
        <a:lstStyle/>
        <a:p>
          <a:endParaRPr lang="en-US"/>
        </a:p>
      </dgm:t>
    </dgm:pt>
    <dgm:pt modelId="{A553A3B9-56A9-445B-930F-9A2D89395732}" type="sibTrans" cxnId="{1AD0D5A5-AE2F-4D82-BB6D-65D1B0754AC9}">
      <dgm:prSet/>
      <dgm:spPr/>
      <dgm:t>
        <a:bodyPr/>
        <a:lstStyle/>
        <a:p>
          <a:endParaRPr lang="en-US"/>
        </a:p>
      </dgm:t>
    </dgm:pt>
    <dgm:pt modelId="{3D567F75-C5E0-4529-8522-D6DBF2422E2C}">
      <dgm:prSet/>
      <dgm:spPr/>
      <dgm:t>
        <a:bodyPr/>
        <a:lstStyle/>
        <a:p>
          <a:r>
            <a:rPr lang="en-US"/>
            <a:t>The estimated time it takes is to reach location in minutes was based off Google maps at the time of 7:32p on 4/17/23</a:t>
          </a:r>
        </a:p>
      </dgm:t>
    </dgm:pt>
    <dgm:pt modelId="{B6377A61-4809-43C1-8C26-4BB30AEC34E0}" type="parTrans" cxnId="{D895BF01-576C-4E92-8E61-6F7003346DA5}">
      <dgm:prSet/>
      <dgm:spPr/>
      <dgm:t>
        <a:bodyPr/>
        <a:lstStyle/>
        <a:p>
          <a:endParaRPr lang="en-US"/>
        </a:p>
      </dgm:t>
    </dgm:pt>
    <dgm:pt modelId="{43912463-F074-4E12-B57B-2471A537B522}" type="sibTrans" cxnId="{D895BF01-576C-4E92-8E61-6F7003346DA5}">
      <dgm:prSet/>
      <dgm:spPr/>
      <dgm:t>
        <a:bodyPr/>
        <a:lstStyle/>
        <a:p>
          <a:endParaRPr lang="en-US"/>
        </a:p>
      </dgm:t>
    </dgm:pt>
    <dgm:pt modelId="{F9DA5510-0586-4F42-90A2-F182550A3B89}">
      <dgm:prSet/>
      <dgm:spPr/>
      <dgm:t>
        <a:bodyPr/>
        <a:lstStyle/>
        <a:p>
          <a:r>
            <a:rPr lang="en-US"/>
            <a:t>Some internship salaries are known from peers, but all other salaries and most job scores are all arbitrary</a:t>
          </a:r>
        </a:p>
      </dgm:t>
    </dgm:pt>
    <dgm:pt modelId="{04C80789-BDFF-4863-9472-9954874B2B0D}" type="parTrans" cxnId="{5F70E45B-0405-4913-ABAC-8FE222327D2C}">
      <dgm:prSet/>
      <dgm:spPr/>
      <dgm:t>
        <a:bodyPr/>
        <a:lstStyle/>
        <a:p>
          <a:endParaRPr lang="en-US"/>
        </a:p>
      </dgm:t>
    </dgm:pt>
    <dgm:pt modelId="{AC79B183-52F1-45F6-BC12-82162F740E58}" type="sibTrans" cxnId="{5F70E45B-0405-4913-ABAC-8FE222327D2C}">
      <dgm:prSet/>
      <dgm:spPr/>
      <dgm:t>
        <a:bodyPr/>
        <a:lstStyle/>
        <a:p>
          <a:endParaRPr lang="en-US"/>
        </a:p>
      </dgm:t>
    </dgm:pt>
    <dgm:pt modelId="{C6536D04-F837-4ADD-BCBB-B3C1A06BEA4A}">
      <dgm:prSet/>
      <dgm:spPr/>
      <dgm:t>
        <a:bodyPr/>
        <a:lstStyle/>
        <a:p>
          <a:r>
            <a:rPr lang="en-US"/>
            <a:t>The models operate in three-month intervals.</a:t>
          </a:r>
        </a:p>
      </dgm:t>
    </dgm:pt>
    <dgm:pt modelId="{0A875986-6777-456C-BA7B-332C0E285049}" type="parTrans" cxnId="{0DC52100-128F-4974-8941-8C8178BF5A81}">
      <dgm:prSet/>
      <dgm:spPr/>
      <dgm:t>
        <a:bodyPr/>
        <a:lstStyle/>
        <a:p>
          <a:endParaRPr lang="en-US"/>
        </a:p>
      </dgm:t>
    </dgm:pt>
    <dgm:pt modelId="{D55132CD-2573-4B76-A7DA-46BE4FD3B8D1}" type="sibTrans" cxnId="{0DC52100-128F-4974-8941-8C8178BF5A81}">
      <dgm:prSet/>
      <dgm:spPr/>
      <dgm:t>
        <a:bodyPr/>
        <a:lstStyle/>
        <a:p>
          <a:endParaRPr lang="en-US"/>
        </a:p>
      </dgm:t>
    </dgm:pt>
    <dgm:pt modelId="{DBD53A20-1393-4E41-971C-C598441E09DB}" type="pres">
      <dgm:prSet presAssocID="{0C7C5653-FFA9-439B-B06C-F72740C29D03}" presName="root" presStyleCnt="0">
        <dgm:presLayoutVars>
          <dgm:dir/>
          <dgm:resizeHandles val="exact"/>
        </dgm:presLayoutVars>
      </dgm:prSet>
      <dgm:spPr/>
    </dgm:pt>
    <dgm:pt modelId="{14FC5B49-A87F-4D6C-AFAE-D574F0BA3284}" type="pres">
      <dgm:prSet presAssocID="{86752525-665E-424B-9342-1CA511E8984A}" presName="compNode" presStyleCnt="0"/>
      <dgm:spPr/>
    </dgm:pt>
    <dgm:pt modelId="{1FAA40E7-7EFD-4621-8B34-0F08C31D9B7D}" type="pres">
      <dgm:prSet presAssocID="{86752525-665E-424B-9342-1CA511E8984A}" presName="bgRect" presStyleLbl="bgShp" presStyleIdx="0" presStyleCnt="6"/>
      <dgm:spPr/>
    </dgm:pt>
    <dgm:pt modelId="{26B60A47-31CD-4B09-952B-145BD24D2067}" type="pres">
      <dgm:prSet presAssocID="{86752525-665E-424B-9342-1CA511E8984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29F79BF9-EDC8-4307-8CA5-3AB3ADFC54F8}" type="pres">
      <dgm:prSet presAssocID="{86752525-665E-424B-9342-1CA511E8984A}" presName="spaceRect" presStyleCnt="0"/>
      <dgm:spPr/>
    </dgm:pt>
    <dgm:pt modelId="{0011F534-1DA3-4312-8673-F6B60D732A85}" type="pres">
      <dgm:prSet presAssocID="{86752525-665E-424B-9342-1CA511E8984A}" presName="parTx" presStyleLbl="revTx" presStyleIdx="0" presStyleCnt="6">
        <dgm:presLayoutVars>
          <dgm:chMax val="0"/>
          <dgm:chPref val="0"/>
        </dgm:presLayoutVars>
      </dgm:prSet>
      <dgm:spPr/>
    </dgm:pt>
    <dgm:pt modelId="{23F423AF-EF16-4CF3-A012-70316C4D3251}" type="pres">
      <dgm:prSet presAssocID="{BECE6A0E-8314-4598-BF63-B09EBED657FC}" presName="sibTrans" presStyleCnt="0"/>
      <dgm:spPr/>
    </dgm:pt>
    <dgm:pt modelId="{03989851-03E8-4364-ABAE-F9442AD036D9}" type="pres">
      <dgm:prSet presAssocID="{592F2EF1-DC6F-4366-B673-97C7CFC72251}" presName="compNode" presStyleCnt="0"/>
      <dgm:spPr/>
    </dgm:pt>
    <dgm:pt modelId="{B2C8F711-A79F-4910-8E9F-D85FE162A79A}" type="pres">
      <dgm:prSet presAssocID="{592F2EF1-DC6F-4366-B673-97C7CFC72251}" presName="bgRect" presStyleLbl="bgShp" presStyleIdx="1" presStyleCnt="6"/>
      <dgm:spPr/>
    </dgm:pt>
    <dgm:pt modelId="{72331442-978A-4418-B528-B824724E8C86}" type="pres">
      <dgm:prSet presAssocID="{592F2EF1-DC6F-4366-B673-97C7CFC7225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AF93C06-B3C0-4FDD-80DD-4FBE97664475}" type="pres">
      <dgm:prSet presAssocID="{592F2EF1-DC6F-4366-B673-97C7CFC72251}" presName="spaceRect" presStyleCnt="0"/>
      <dgm:spPr/>
    </dgm:pt>
    <dgm:pt modelId="{9FC36DD4-F55F-4D0E-B7B3-72D6FC7867B6}" type="pres">
      <dgm:prSet presAssocID="{592F2EF1-DC6F-4366-B673-97C7CFC72251}" presName="parTx" presStyleLbl="revTx" presStyleIdx="1" presStyleCnt="6">
        <dgm:presLayoutVars>
          <dgm:chMax val="0"/>
          <dgm:chPref val="0"/>
        </dgm:presLayoutVars>
      </dgm:prSet>
      <dgm:spPr/>
    </dgm:pt>
    <dgm:pt modelId="{DF6D5322-6121-41CE-95CF-B14CCB341A60}" type="pres">
      <dgm:prSet presAssocID="{00E71C77-5DA7-461D-A562-634B6F00A51F}" presName="sibTrans" presStyleCnt="0"/>
      <dgm:spPr/>
    </dgm:pt>
    <dgm:pt modelId="{4AE45A80-5DC9-495E-9BB4-7AE13F2F40DD}" type="pres">
      <dgm:prSet presAssocID="{7DA11C8D-52F1-4052-8446-BEAE5E4D379E}" presName="compNode" presStyleCnt="0"/>
      <dgm:spPr/>
    </dgm:pt>
    <dgm:pt modelId="{CBAE1BD1-D25E-4C6F-A60A-7BA8E15E4B28}" type="pres">
      <dgm:prSet presAssocID="{7DA11C8D-52F1-4052-8446-BEAE5E4D379E}" presName="bgRect" presStyleLbl="bgShp" presStyleIdx="2" presStyleCnt="6"/>
      <dgm:spPr/>
    </dgm:pt>
    <dgm:pt modelId="{5CE2E354-32FD-4466-B8FC-9FFFCC1278C9}" type="pres">
      <dgm:prSet presAssocID="{7DA11C8D-52F1-4052-8446-BEAE5E4D379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539A4193-794D-4BA8-8168-ACE53B5B8CFF}" type="pres">
      <dgm:prSet presAssocID="{7DA11C8D-52F1-4052-8446-BEAE5E4D379E}" presName="spaceRect" presStyleCnt="0"/>
      <dgm:spPr/>
    </dgm:pt>
    <dgm:pt modelId="{2E867D24-6C71-4685-AF32-EE591398518B}" type="pres">
      <dgm:prSet presAssocID="{7DA11C8D-52F1-4052-8446-BEAE5E4D379E}" presName="parTx" presStyleLbl="revTx" presStyleIdx="2" presStyleCnt="6">
        <dgm:presLayoutVars>
          <dgm:chMax val="0"/>
          <dgm:chPref val="0"/>
        </dgm:presLayoutVars>
      </dgm:prSet>
      <dgm:spPr/>
    </dgm:pt>
    <dgm:pt modelId="{1ACFD13D-F953-46E9-92FC-16631EF8E59B}" type="pres">
      <dgm:prSet presAssocID="{A553A3B9-56A9-445B-930F-9A2D89395732}" presName="sibTrans" presStyleCnt="0"/>
      <dgm:spPr/>
    </dgm:pt>
    <dgm:pt modelId="{7241E6C9-C4A5-4D98-A7F3-77AE6C125192}" type="pres">
      <dgm:prSet presAssocID="{3D567F75-C5E0-4529-8522-D6DBF2422E2C}" presName="compNode" presStyleCnt="0"/>
      <dgm:spPr/>
    </dgm:pt>
    <dgm:pt modelId="{B62399AD-C6F0-4377-9F20-6DA37C45E02D}" type="pres">
      <dgm:prSet presAssocID="{3D567F75-C5E0-4529-8522-D6DBF2422E2C}" presName="bgRect" presStyleLbl="bgShp" presStyleIdx="3" presStyleCnt="6"/>
      <dgm:spPr/>
    </dgm:pt>
    <dgm:pt modelId="{BE66066E-FF64-4271-85E6-7D11D2633397}" type="pres">
      <dgm:prSet presAssocID="{3D567F75-C5E0-4529-8522-D6DBF2422E2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F20C3188-2A29-4B91-99BB-7464693869DF}" type="pres">
      <dgm:prSet presAssocID="{3D567F75-C5E0-4529-8522-D6DBF2422E2C}" presName="spaceRect" presStyleCnt="0"/>
      <dgm:spPr/>
    </dgm:pt>
    <dgm:pt modelId="{BF70A820-2931-4211-8597-891F01127B88}" type="pres">
      <dgm:prSet presAssocID="{3D567F75-C5E0-4529-8522-D6DBF2422E2C}" presName="parTx" presStyleLbl="revTx" presStyleIdx="3" presStyleCnt="6">
        <dgm:presLayoutVars>
          <dgm:chMax val="0"/>
          <dgm:chPref val="0"/>
        </dgm:presLayoutVars>
      </dgm:prSet>
      <dgm:spPr/>
    </dgm:pt>
    <dgm:pt modelId="{94F67E24-029C-47D7-B5C6-D3852E2835C9}" type="pres">
      <dgm:prSet presAssocID="{43912463-F074-4E12-B57B-2471A537B522}" presName="sibTrans" presStyleCnt="0"/>
      <dgm:spPr/>
    </dgm:pt>
    <dgm:pt modelId="{3F64D543-BE97-4D98-8B6C-96D8338257AC}" type="pres">
      <dgm:prSet presAssocID="{F9DA5510-0586-4F42-90A2-F182550A3B89}" presName="compNode" presStyleCnt="0"/>
      <dgm:spPr/>
    </dgm:pt>
    <dgm:pt modelId="{DA08393C-863B-4292-BE98-BC8545967505}" type="pres">
      <dgm:prSet presAssocID="{F9DA5510-0586-4F42-90A2-F182550A3B89}" presName="bgRect" presStyleLbl="bgShp" presStyleIdx="4" presStyleCnt="6"/>
      <dgm:spPr/>
    </dgm:pt>
    <dgm:pt modelId="{F25E2BC7-14D7-4125-B540-49A5DE379455}" type="pres">
      <dgm:prSet presAssocID="{F9DA5510-0586-4F42-90A2-F182550A3B8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62C1C035-898F-4C19-90CD-4C4AFCC83A21}" type="pres">
      <dgm:prSet presAssocID="{F9DA5510-0586-4F42-90A2-F182550A3B89}" presName="spaceRect" presStyleCnt="0"/>
      <dgm:spPr/>
    </dgm:pt>
    <dgm:pt modelId="{E6E0320B-DF3C-4809-B1C8-32F135650CFF}" type="pres">
      <dgm:prSet presAssocID="{F9DA5510-0586-4F42-90A2-F182550A3B89}" presName="parTx" presStyleLbl="revTx" presStyleIdx="4" presStyleCnt="6">
        <dgm:presLayoutVars>
          <dgm:chMax val="0"/>
          <dgm:chPref val="0"/>
        </dgm:presLayoutVars>
      </dgm:prSet>
      <dgm:spPr/>
    </dgm:pt>
    <dgm:pt modelId="{CD3D935B-B41A-4C78-94C3-655884274073}" type="pres">
      <dgm:prSet presAssocID="{AC79B183-52F1-45F6-BC12-82162F740E58}" presName="sibTrans" presStyleCnt="0"/>
      <dgm:spPr/>
    </dgm:pt>
    <dgm:pt modelId="{11705114-B23E-4C72-819D-B5DACF83C528}" type="pres">
      <dgm:prSet presAssocID="{C6536D04-F837-4ADD-BCBB-B3C1A06BEA4A}" presName="compNode" presStyleCnt="0"/>
      <dgm:spPr/>
    </dgm:pt>
    <dgm:pt modelId="{036F7545-8071-4BD0-BEFB-342301E70E49}" type="pres">
      <dgm:prSet presAssocID="{C6536D04-F837-4ADD-BCBB-B3C1A06BEA4A}" presName="bgRect" presStyleLbl="bgShp" presStyleIdx="5" presStyleCnt="6"/>
      <dgm:spPr/>
    </dgm:pt>
    <dgm:pt modelId="{99ADA673-6790-4ED7-BB1D-8B8E2A878830}" type="pres">
      <dgm:prSet presAssocID="{C6536D04-F837-4ADD-BCBB-B3C1A06BEA4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BB9FAA4F-1974-42A8-9284-8B857D4A9871}" type="pres">
      <dgm:prSet presAssocID="{C6536D04-F837-4ADD-BCBB-B3C1A06BEA4A}" presName="spaceRect" presStyleCnt="0"/>
      <dgm:spPr/>
    </dgm:pt>
    <dgm:pt modelId="{8A5C3D36-3825-42D7-A18A-C134DECD5C9B}" type="pres">
      <dgm:prSet presAssocID="{C6536D04-F837-4ADD-BCBB-B3C1A06BEA4A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0DC52100-128F-4974-8941-8C8178BF5A81}" srcId="{0C7C5653-FFA9-439B-B06C-F72740C29D03}" destId="{C6536D04-F837-4ADD-BCBB-B3C1A06BEA4A}" srcOrd="5" destOrd="0" parTransId="{0A875986-6777-456C-BA7B-332C0E285049}" sibTransId="{D55132CD-2573-4B76-A7DA-46BE4FD3B8D1}"/>
    <dgm:cxn modelId="{D895BF01-576C-4E92-8E61-6F7003346DA5}" srcId="{0C7C5653-FFA9-439B-B06C-F72740C29D03}" destId="{3D567F75-C5E0-4529-8522-D6DBF2422E2C}" srcOrd="3" destOrd="0" parTransId="{B6377A61-4809-43C1-8C26-4BB30AEC34E0}" sibTransId="{43912463-F074-4E12-B57B-2471A537B522}"/>
    <dgm:cxn modelId="{4A66343C-C0EE-4BBD-AF23-E0C117CC1EDB}" srcId="{0C7C5653-FFA9-439B-B06C-F72740C29D03}" destId="{86752525-665E-424B-9342-1CA511E8984A}" srcOrd="0" destOrd="0" parTransId="{53949A6A-1289-4B87-B799-D6E71815E458}" sibTransId="{BECE6A0E-8314-4598-BF63-B09EBED657FC}"/>
    <dgm:cxn modelId="{43BAD440-9157-4C4F-9BF0-FBCA77A868B7}" type="presOf" srcId="{3D567F75-C5E0-4529-8522-D6DBF2422E2C}" destId="{BF70A820-2931-4211-8597-891F01127B88}" srcOrd="0" destOrd="0" presId="urn:microsoft.com/office/officeart/2018/2/layout/IconVerticalSolidList"/>
    <dgm:cxn modelId="{5F70E45B-0405-4913-ABAC-8FE222327D2C}" srcId="{0C7C5653-FFA9-439B-B06C-F72740C29D03}" destId="{F9DA5510-0586-4F42-90A2-F182550A3B89}" srcOrd="4" destOrd="0" parTransId="{04C80789-BDFF-4863-9472-9954874B2B0D}" sibTransId="{AC79B183-52F1-45F6-BC12-82162F740E58}"/>
    <dgm:cxn modelId="{018FA76B-589C-44DE-99D6-C185947FBC0F}" type="presOf" srcId="{C6536D04-F837-4ADD-BCBB-B3C1A06BEA4A}" destId="{8A5C3D36-3825-42D7-A18A-C134DECD5C9B}" srcOrd="0" destOrd="0" presId="urn:microsoft.com/office/officeart/2018/2/layout/IconVerticalSolidList"/>
    <dgm:cxn modelId="{0977E152-570E-4395-BA47-38D57CA1E26A}" type="presOf" srcId="{7DA11C8D-52F1-4052-8446-BEAE5E4D379E}" destId="{2E867D24-6C71-4685-AF32-EE591398518B}" srcOrd="0" destOrd="0" presId="urn:microsoft.com/office/officeart/2018/2/layout/IconVerticalSolidList"/>
    <dgm:cxn modelId="{699C5A99-9F77-432B-A311-903173E24416}" type="presOf" srcId="{F9DA5510-0586-4F42-90A2-F182550A3B89}" destId="{E6E0320B-DF3C-4809-B1C8-32F135650CFF}" srcOrd="0" destOrd="0" presId="urn:microsoft.com/office/officeart/2018/2/layout/IconVerticalSolidList"/>
    <dgm:cxn modelId="{1B8E6E9A-14C7-4806-9233-7C1D4D45EFE5}" type="presOf" srcId="{0C7C5653-FFA9-439B-B06C-F72740C29D03}" destId="{DBD53A20-1393-4E41-971C-C598441E09DB}" srcOrd="0" destOrd="0" presId="urn:microsoft.com/office/officeart/2018/2/layout/IconVerticalSolidList"/>
    <dgm:cxn modelId="{1AD0D5A5-AE2F-4D82-BB6D-65D1B0754AC9}" srcId="{0C7C5653-FFA9-439B-B06C-F72740C29D03}" destId="{7DA11C8D-52F1-4052-8446-BEAE5E4D379E}" srcOrd="2" destOrd="0" parTransId="{90AE7CFA-7BAC-4FDA-9FC3-2B71F029E5DD}" sibTransId="{A553A3B9-56A9-445B-930F-9A2D89395732}"/>
    <dgm:cxn modelId="{EB8FFAB4-0258-44F7-A969-88C424836757}" type="presOf" srcId="{592F2EF1-DC6F-4366-B673-97C7CFC72251}" destId="{9FC36DD4-F55F-4D0E-B7B3-72D6FC7867B6}" srcOrd="0" destOrd="0" presId="urn:microsoft.com/office/officeart/2018/2/layout/IconVerticalSolidList"/>
    <dgm:cxn modelId="{795E8AC7-F82D-4B4F-8454-41C5BDA2AC1A}" srcId="{0C7C5653-FFA9-439B-B06C-F72740C29D03}" destId="{592F2EF1-DC6F-4366-B673-97C7CFC72251}" srcOrd="1" destOrd="0" parTransId="{5988F93E-CC1A-4B65-B5AE-1607CD956265}" sibTransId="{00E71C77-5DA7-461D-A562-634B6F00A51F}"/>
    <dgm:cxn modelId="{B8C13ADF-B48F-48C6-85AB-8CB0E077E895}" type="presOf" srcId="{86752525-665E-424B-9342-1CA511E8984A}" destId="{0011F534-1DA3-4312-8673-F6B60D732A85}" srcOrd="0" destOrd="0" presId="urn:microsoft.com/office/officeart/2018/2/layout/IconVerticalSolidList"/>
    <dgm:cxn modelId="{6A62AC9E-D023-423B-A206-BF0950CA2F89}" type="presParOf" srcId="{DBD53A20-1393-4E41-971C-C598441E09DB}" destId="{14FC5B49-A87F-4D6C-AFAE-D574F0BA3284}" srcOrd="0" destOrd="0" presId="urn:microsoft.com/office/officeart/2018/2/layout/IconVerticalSolidList"/>
    <dgm:cxn modelId="{A067D44D-4BBB-400C-8A28-B67F3362A63E}" type="presParOf" srcId="{14FC5B49-A87F-4D6C-AFAE-D574F0BA3284}" destId="{1FAA40E7-7EFD-4621-8B34-0F08C31D9B7D}" srcOrd="0" destOrd="0" presId="urn:microsoft.com/office/officeart/2018/2/layout/IconVerticalSolidList"/>
    <dgm:cxn modelId="{B37D8A2D-0A73-4EEA-849D-3E67BBAAAFF3}" type="presParOf" srcId="{14FC5B49-A87F-4D6C-AFAE-D574F0BA3284}" destId="{26B60A47-31CD-4B09-952B-145BD24D2067}" srcOrd="1" destOrd="0" presId="urn:microsoft.com/office/officeart/2018/2/layout/IconVerticalSolidList"/>
    <dgm:cxn modelId="{D1F1F8CF-9323-4037-9C30-E38A92DDEB5C}" type="presParOf" srcId="{14FC5B49-A87F-4D6C-AFAE-D574F0BA3284}" destId="{29F79BF9-EDC8-4307-8CA5-3AB3ADFC54F8}" srcOrd="2" destOrd="0" presId="urn:microsoft.com/office/officeart/2018/2/layout/IconVerticalSolidList"/>
    <dgm:cxn modelId="{0984B563-BF86-47C5-A79C-E78DDFE786AC}" type="presParOf" srcId="{14FC5B49-A87F-4D6C-AFAE-D574F0BA3284}" destId="{0011F534-1DA3-4312-8673-F6B60D732A85}" srcOrd="3" destOrd="0" presId="urn:microsoft.com/office/officeart/2018/2/layout/IconVerticalSolidList"/>
    <dgm:cxn modelId="{312729E4-7A15-4105-9DA2-E1234B327093}" type="presParOf" srcId="{DBD53A20-1393-4E41-971C-C598441E09DB}" destId="{23F423AF-EF16-4CF3-A012-70316C4D3251}" srcOrd="1" destOrd="0" presId="urn:microsoft.com/office/officeart/2018/2/layout/IconVerticalSolidList"/>
    <dgm:cxn modelId="{142FAD03-EA5A-4468-9CF4-219028938F31}" type="presParOf" srcId="{DBD53A20-1393-4E41-971C-C598441E09DB}" destId="{03989851-03E8-4364-ABAE-F9442AD036D9}" srcOrd="2" destOrd="0" presId="urn:microsoft.com/office/officeart/2018/2/layout/IconVerticalSolidList"/>
    <dgm:cxn modelId="{2B007B49-AA58-43A2-A8D1-73268E92CF2F}" type="presParOf" srcId="{03989851-03E8-4364-ABAE-F9442AD036D9}" destId="{B2C8F711-A79F-4910-8E9F-D85FE162A79A}" srcOrd="0" destOrd="0" presId="urn:microsoft.com/office/officeart/2018/2/layout/IconVerticalSolidList"/>
    <dgm:cxn modelId="{5C09AAB9-8D03-43CE-B341-E1BAB6A3F4CE}" type="presParOf" srcId="{03989851-03E8-4364-ABAE-F9442AD036D9}" destId="{72331442-978A-4418-B528-B824724E8C86}" srcOrd="1" destOrd="0" presId="urn:microsoft.com/office/officeart/2018/2/layout/IconVerticalSolidList"/>
    <dgm:cxn modelId="{F51F65F4-AFF0-47F7-94F3-C54739F64CB8}" type="presParOf" srcId="{03989851-03E8-4364-ABAE-F9442AD036D9}" destId="{9AF93C06-B3C0-4FDD-80DD-4FBE97664475}" srcOrd="2" destOrd="0" presId="urn:microsoft.com/office/officeart/2018/2/layout/IconVerticalSolidList"/>
    <dgm:cxn modelId="{31E8A3D9-7F89-40CB-9F8C-E2B04A1B6D62}" type="presParOf" srcId="{03989851-03E8-4364-ABAE-F9442AD036D9}" destId="{9FC36DD4-F55F-4D0E-B7B3-72D6FC7867B6}" srcOrd="3" destOrd="0" presId="urn:microsoft.com/office/officeart/2018/2/layout/IconVerticalSolidList"/>
    <dgm:cxn modelId="{BE96CFB0-187D-401F-B161-8A371293567C}" type="presParOf" srcId="{DBD53A20-1393-4E41-971C-C598441E09DB}" destId="{DF6D5322-6121-41CE-95CF-B14CCB341A60}" srcOrd="3" destOrd="0" presId="urn:microsoft.com/office/officeart/2018/2/layout/IconVerticalSolidList"/>
    <dgm:cxn modelId="{F9B127B8-BDBF-441E-9BDE-E426886DCC16}" type="presParOf" srcId="{DBD53A20-1393-4E41-971C-C598441E09DB}" destId="{4AE45A80-5DC9-495E-9BB4-7AE13F2F40DD}" srcOrd="4" destOrd="0" presId="urn:microsoft.com/office/officeart/2018/2/layout/IconVerticalSolidList"/>
    <dgm:cxn modelId="{23B910F8-F879-4136-A93B-630055561251}" type="presParOf" srcId="{4AE45A80-5DC9-495E-9BB4-7AE13F2F40DD}" destId="{CBAE1BD1-D25E-4C6F-A60A-7BA8E15E4B28}" srcOrd="0" destOrd="0" presId="urn:microsoft.com/office/officeart/2018/2/layout/IconVerticalSolidList"/>
    <dgm:cxn modelId="{2CE47376-1772-4427-B97A-1FB2FFD22BF0}" type="presParOf" srcId="{4AE45A80-5DC9-495E-9BB4-7AE13F2F40DD}" destId="{5CE2E354-32FD-4466-B8FC-9FFFCC1278C9}" srcOrd="1" destOrd="0" presId="urn:microsoft.com/office/officeart/2018/2/layout/IconVerticalSolidList"/>
    <dgm:cxn modelId="{88B0D711-4328-45B7-B458-6AEB5419B2D1}" type="presParOf" srcId="{4AE45A80-5DC9-495E-9BB4-7AE13F2F40DD}" destId="{539A4193-794D-4BA8-8168-ACE53B5B8CFF}" srcOrd="2" destOrd="0" presId="urn:microsoft.com/office/officeart/2018/2/layout/IconVerticalSolidList"/>
    <dgm:cxn modelId="{82E9E18C-DEA4-412B-9F0E-6F0FCB5282BB}" type="presParOf" srcId="{4AE45A80-5DC9-495E-9BB4-7AE13F2F40DD}" destId="{2E867D24-6C71-4685-AF32-EE591398518B}" srcOrd="3" destOrd="0" presId="urn:microsoft.com/office/officeart/2018/2/layout/IconVerticalSolidList"/>
    <dgm:cxn modelId="{E9046F36-3ED0-4E23-AEE5-28D02C42624E}" type="presParOf" srcId="{DBD53A20-1393-4E41-971C-C598441E09DB}" destId="{1ACFD13D-F953-46E9-92FC-16631EF8E59B}" srcOrd="5" destOrd="0" presId="urn:microsoft.com/office/officeart/2018/2/layout/IconVerticalSolidList"/>
    <dgm:cxn modelId="{965608FA-CFAC-4EF1-8B6B-EAC7B2140227}" type="presParOf" srcId="{DBD53A20-1393-4E41-971C-C598441E09DB}" destId="{7241E6C9-C4A5-4D98-A7F3-77AE6C125192}" srcOrd="6" destOrd="0" presId="urn:microsoft.com/office/officeart/2018/2/layout/IconVerticalSolidList"/>
    <dgm:cxn modelId="{6536B25F-78ED-4B1C-88F5-5676B7B63FB6}" type="presParOf" srcId="{7241E6C9-C4A5-4D98-A7F3-77AE6C125192}" destId="{B62399AD-C6F0-4377-9F20-6DA37C45E02D}" srcOrd="0" destOrd="0" presId="urn:microsoft.com/office/officeart/2018/2/layout/IconVerticalSolidList"/>
    <dgm:cxn modelId="{EF9E3D9F-0FFF-45F3-B7A1-CBB0D848DE05}" type="presParOf" srcId="{7241E6C9-C4A5-4D98-A7F3-77AE6C125192}" destId="{BE66066E-FF64-4271-85E6-7D11D2633397}" srcOrd="1" destOrd="0" presId="urn:microsoft.com/office/officeart/2018/2/layout/IconVerticalSolidList"/>
    <dgm:cxn modelId="{B58F1DF8-B9A5-48D3-855A-CDE1B6511745}" type="presParOf" srcId="{7241E6C9-C4A5-4D98-A7F3-77AE6C125192}" destId="{F20C3188-2A29-4B91-99BB-7464693869DF}" srcOrd="2" destOrd="0" presId="urn:microsoft.com/office/officeart/2018/2/layout/IconVerticalSolidList"/>
    <dgm:cxn modelId="{D1BB1723-55A5-4E1D-90AF-EA87E1DE63E0}" type="presParOf" srcId="{7241E6C9-C4A5-4D98-A7F3-77AE6C125192}" destId="{BF70A820-2931-4211-8597-891F01127B88}" srcOrd="3" destOrd="0" presId="urn:microsoft.com/office/officeart/2018/2/layout/IconVerticalSolidList"/>
    <dgm:cxn modelId="{6FD89C97-23E0-4060-A889-E11A08CE6A56}" type="presParOf" srcId="{DBD53A20-1393-4E41-971C-C598441E09DB}" destId="{94F67E24-029C-47D7-B5C6-D3852E2835C9}" srcOrd="7" destOrd="0" presId="urn:microsoft.com/office/officeart/2018/2/layout/IconVerticalSolidList"/>
    <dgm:cxn modelId="{D06E3AD8-244C-4B13-8CD3-55DDA9182F09}" type="presParOf" srcId="{DBD53A20-1393-4E41-971C-C598441E09DB}" destId="{3F64D543-BE97-4D98-8B6C-96D8338257AC}" srcOrd="8" destOrd="0" presId="urn:microsoft.com/office/officeart/2018/2/layout/IconVerticalSolidList"/>
    <dgm:cxn modelId="{D6D91823-180B-443F-813B-D03740ED3C8F}" type="presParOf" srcId="{3F64D543-BE97-4D98-8B6C-96D8338257AC}" destId="{DA08393C-863B-4292-BE98-BC8545967505}" srcOrd="0" destOrd="0" presId="urn:microsoft.com/office/officeart/2018/2/layout/IconVerticalSolidList"/>
    <dgm:cxn modelId="{4D98535B-89E6-465C-9B0E-E02DD262F512}" type="presParOf" srcId="{3F64D543-BE97-4D98-8B6C-96D8338257AC}" destId="{F25E2BC7-14D7-4125-B540-49A5DE379455}" srcOrd="1" destOrd="0" presId="urn:microsoft.com/office/officeart/2018/2/layout/IconVerticalSolidList"/>
    <dgm:cxn modelId="{A32AF9C2-4B53-4C0D-9AA8-93C33250D016}" type="presParOf" srcId="{3F64D543-BE97-4D98-8B6C-96D8338257AC}" destId="{62C1C035-898F-4C19-90CD-4C4AFCC83A21}" srcOrd="2" destOrd="0" presId="urn:microsoft.com/office/officeart/2018/2/layout/IconVerticalSolidList"/>
    <dgm:cxn modelId="{BD8E99CF-5980-4479-976E-16BB6EF7879C}" type="presParOf" srcId="{3F64D543-BE97-4D98-8B6C-96D8338257AC}" destId="{E6E0320B-DF3C-4809-B1C8-32F135650CFF}" srcOrd="3" destOrd="0" presId="urn:microsoft.com/office/officeart/2018/2/layout/IconVerticalSolidList"/>
    <dgm:cxn modelId="{8A12F241-659A-4A22-831D-3891B53A8FE7}" type="presParOf" srcId="{DBD53A20-1393-4E41-971C-C598441E09DB}" destId="{CD3D935B-B41A-4C78-94C3-655884274073}" srcOrd="9" destOrd="0" presId="urn:microsoft.com/office/officeart/2018/2/layout/IconVerticalSolidList"/>
    <dgm:cxn modelId="{752B31A9-0F95-4B81-A411-C58CE8FE5D5A}" type="presParOf" srcId="{DBD53A20-1393-4E41-971C-C598441E09DB}" destId="{11705114-B23E-4C72-819D-B5DACF83C528}" srcOrd="10" destOrd="0" presId="urn:microsoft.com/office/officeart/2018/2/layout/IconVerticalSolidList"/>
    <dgm:cxn modelId="{75A299E8-DAB4-4C51-AFA5-4E3BAC1FB29D}" type="presParOf" srcId="{11705114-B23E-4C72-819D-B5DACF83C528}" destId="{036F7545-8071-4BD0-BEFB-342301E70E49}" srcOrd="0" destOrd="0" presId="urn:microsoft.com/office/officeart/2018/2/layout/IconVerticalSolidList"/>
    <dgm:cxn modelId="{5B070754-D9F8-45A2-8444-AD8C6430E148}" type="presParOf" srcId="{11705114-B23E-4C72-819D-B5DACF83C528}" destId="{99ADA673-6790-4ED7-BB1D-8B8E2A878830}" srcOrd="1" destOrd="0" presId="urn:microsoft.com/office/officeart/2018/2/layout/IconVerticalSolidList"/>
    <dgm:cxn modelId="{FB4A2234-B7E9-4D1F-8875-574B609C6AB7}" type="presParOf" srcId="{11705114-B23E-4C72-819D-B5DACF83C528}" destId="{BB9FAA4F-1974-42A8-9284-8B857D4A9871}" srcOrd="2" destOrd="0" presId="urn:microsoft.com/office/officeart/2018/2/layout/IconVerticalSolidList"/>
    <dgm:cxn modelId="{EB4ED094-89B5-4058-82B8-1CCF29C3C887}" type="presParOf" srcId="{11705114-B23E-4C72-819D-B5DACF83C528}" destId="{8A5C3D36-3825-42D7-A18A-C134DECD5C9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4DAB53-3D4A-4D38-AEB2-E6842A67B04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EB23CCE-5758-4AB2-8D57-71FBC52EC16B}">
      <dgm:prSet/>
      <dgm:spPr/>
      <dgm:t>
        <a:bodyPr/>
        <a:lstStyle/>
        <a:p>
          <a:r>
            <a:rPr lang="en-US"/>
            <a:t>Less than or equal to a roundtrip of 3000 miles </a:t>
          </a:r>
        </a:p>
      </dgm:t>
    </dgm:pt>
    <dgm:pt modelId="{CBA0E56A-F8F2-49C4-B9C6-950527AC06C4}" type="parTrans" cxnId="{0115D164-8E02-4161-9D25-9836E1712100}">
      <dgm:prSet/>
      <dgm:spPr/>
      <dgm:t>
        <a:bodyPr/>
        <a:lstStyle/>
        <a:p>
          <a:endParaRPr lang="en-US"/>
        </a:p>
      </dgm:t>
    </dgm:pt>
    <dgm:pt modelId="{7FD4ED9C-C4C4-44A1-AAFA-D81131950D39}" type="sibTrans" cxnId="{0115D164-8E02-4161-9D25-9836E1712100}">
      <dgm:prSet/>
      <dgm:spPr/>
      <dgm:t>
        <a:bodyPr/>
        <a:lstStyle/>
        <a:p>
          <a:endParaRPr lang="en-US"/>
        </a:p>
      </dgm:t>
    </dgm:pt>
    <dgm:pt modelId="{46AC7A1D-48CA-4A21-AA65-D95AFB1CD070}">
      <dgm:prSet/>
      <dgm:spPr/>
      <dgm:t>
        <a:bodyPr/>
        <a:lstStyle/>
        <a:p>
          <a:r>
            <a:rPr lang="en-US"/>
            <a:t>Less than or equal to spending 3000 minutes driving throughout 3 months</a:t>
          </a:r>
        </a:p>
      </dgm:t>
    </dgm:pt>
    <dgm:pt modelId="{81D15178-49F2-4CD1-AF29-2076C2B68C3C}" type="parTrans" cxnId="{D0E6AA73-E47E-431D-8B19-550E670C698C}">
      <dgm:prSet/>
      <dgm:spPr/>
      <dgm:t>
        <a:bodyPr/>
        <a:lstStyle/>
        <a:p>
          <a:endParaRPr lang="en-US"/>
        </a:p>
      </dgm:t>
    </dgm:pt>
    <dgm:pt modelId="{01049776-96D3-4D46-9CED-A3F40858F01D}" type="sibTrans" cxnId="{D0E6AA73-E47E-431D-8B19-550E670C698C}">
      <dgm:prSet/>
      <dgm:spPr/>
      <dgm:t>
        <a:bodyPr/>
        <a:lstStyle/>
        <a:p>
          <a:endParaRPr lang="en-US"/>
        </a:p>
      </dgm:t>
    </dgm:pt>
    <dgm:pt modelId="{A920E773-81A6-47B1-BFEF-9E944965AF6C}">
      <dgm:prSet/>
      <dgm:spPr/>
      <dgm:t>
        <a:bodyPr/>
        <a:lstStyle/>
        <a:p>
          <a:r>
            <a:rPr lang="en-US"/>
            <a:t>Less than or equal to spending $400 on gas throughout the 3 months</a:t>
          </a:r>
        </a:p>
      </dgm:t>
    </dgm:pt>
    <dgm:pt modelId="{FACFFE23-861B-4123-B9EC-3C85387BA094}" type="parTrans" cxnId="{B284D321-B309-47DC-BEEE-CE0506A788D3}">
      <dgm:prSet/>
      <dgm:spPr/>
      <dgm:t>
        <a:bodyPr/>
        <a:lstStyle/>
        <a:p>
          <a:endParaRPr lang="en-US"/>
        </a:p>
      </dgm:t>
    </dgm:pt>
    <dgm:pt modelId="{15B2D226-5229-4AB0-AAED-37A4465C6198}" type="sibTrans" cxnId="{B284D321-B309-47DC-BEEE-CE0506A788D3}">
      <dgm:prSet/>
      <dgm:spPr/>
      <dgm:t>
        <a:bodyPr/>
        <a:lstStyle/>
        <a:p>
          <a:endParaRPr lang="en-US"/>
        </a:p>
      </dgm:t>
    </dgm:pt>
    <dgm:pt modelId="{D5A3C494-5B07-4B8C-9A21-58BBA045F041}">
      <dgm:prSet/>
      <dgm:spPr/>
      <dgm:t>
        <a:bodyPr/>
        <a:lstStyle/>
        <a:p>
          <a:r>
            <a:rPr lang="en-US"/>
            <a:t>Less than or equal to spending $2000 of an opportunity cost throughout the 3 months</a:t>
          </a:r>
        </a:p>
      </dgm:t>
    </dgm:pt>
    <dgm:pt modelId="{6F831AA4-1220-4766-B471-926BA382FB6D}" type="parTrans" cxnId="{20CACDF0-B150-4F95-852C-BF4A3204C30A}">
      <dgm:prSet/>
      <dgm:spPr/>
      <dgm:t>
        <a:bodyPr/>
        <a:lstStyle/>
        <a:p>
          <a:endParaRPr lang="en-US"/>
        </a:p>
      </dgm:t>
    </dgm:pt>
    <dgm:pt modelId="{19CF4523-2A36-4060-A0C7-4520231FFE17}" type="sibTrans" cxnId="{20CACDF0-B150-4F95-852C-BF4A3204C30A}">
      <dgm:prSet/>
      <dgm:spPr/>
      <dgm:t>
        <a:bodyPr/>
        <a:lstStyle/>
        <a:p>
          <a:endParaRPr lang="en-US"/>
        </a:p>
      </dgm:t>
    </dgm:pt>
    <dgm:pt modelId="{2FE1A4E5-DB48-4CC7-95D2-23168998F800}">
      <dgm:prSet/>
      <dgm:spPr/>
      <dgm:t>
        <a:bodyPr/>
        <a:lstStyle/>
        <a:p>
          <a:r>
            <a:rPr lang="en-US"/>
            <a:t>Greater than or equal to an overall job preference score of 5.5</a:t>
          </a:r>
        </a:p>
      </dgm:t>
    </dgm:pt>
    <dgm:pt modelId="{9228886D-A8B8-4757-B79F-4050AF0C6454}" type="parTrans" cxnId="{40232AFB-701D-456E-BC37-7A4A43D62405}">
      <dgm:prSet/>
      <dgm:spPr/>
      <dgm:t>
        <a:bodyPr/>
        <a:lstStyle/>
        <a:p>
          <a:endParaRPr lang="en-US"/>
        </a:p>
      </dgm:t>
    </dgm:pt>
    <dgm:pt modelId="{67D42CD0-04E4-49B0-B977-27EC41006A20}" type="sibTrans" cxnId="{40232AFB-701D-456E-BC37-7A4A43D62405}">
      <dgm:prSet/>
      <dgm:spPr/>
      <dgm:t>
        <a:bodyPr/>
        <a:lstStyle/>
        <a:p>
          <a:endParaRPr lang="en-US"/>
        </a:p>
      </dgm:t>
    </dgm:pt>
    <dgm:pt modelId="{DF697B2C-0FED-4E76-BC46-9A8E56F752EF}">
      <dgm:prSet/>
      <dgm:spPr/>
      <dgm:t>
        <a:bodyPr/>
        <a:lstStyle/>
        <a:p>
          <a:r>
            <a:rPr lang="en-US"/>
            <a:t>Greater than or equal to an earnings profit of either $5500 or $18000 after subtracting costs </a:t>
          </a:r>
        </a:p>
      </dgm:t>
    </dgm:pt>
    <dgm:pt modelId="{30EBA9DA-D3EB-496A-B8BA-10A756E87590}" type="parTrans" cxnId="{EB0763BA-1DD2-4B8C-958F-CB0A45D58E06}">
      <dgm:prSet/>
      <dgm:spPr/>
      <dgm:t>
        <a:bodyPr/>
        <a:lstStyle/>
        <a:p>
          <a:endParaRPr lang="en-US"/>
        </a:p>
      </dgm:t>
    </dgm:pt>
    <dgm:pt modelId="{FCC9D64C-5AC3-4A4A-90CA-E5956B6666D2}" type="sibTrans" cxnId="{EB0763BA-1DD2-4B8C-958F-CB0A45D58E06}">
      <dgm:prSet/>
      <dgm:spPr/>
      <dgm:t>
        <a:bodyPr/>
        <a:lstStyle/>
        <a:p>
          <a:endParaRPr lang="en-US"/>
        </a:p>
      </dgm:t>
    </dgm:pt>
    <dgm:pt modelId="{D4E743E6-8250-49DA-BA86-A8FA4063E2DC}" type="pres">
      <dgm:prSet presAssocID="{8D4DAB53-3D4A-4D38-AEB2-E6842A67B04B}" presName="diagram" presStyleCnt="0">
        <dgm:presLayoutVars>
          <dgm:dir/>
          <dgm:resizeHandles val="exact"/>
        </dgm:presLayoutVars>
      </dgm:prSet>
      <dgm:spPr/>
    </dgm:pt>
    <dgm:pt modelId="{551071B9-8409-437B-BF39-C258FF480DFC}" type="pres">
      <dgm:prSet presAssocID="{DEB23CCE-5758-4AB2-8D57-71FBC52EC16B}" presName="node" presStyleLbl="node1" presStyleIdx="0" presStyleCnt="6">
        <dgm:presLayoutVars>
          <dgm:bulletEnabled val="1"/>
        </dgm:presLayoutVars>
      </dgm:prSet>
      <dgm:spPr/>
    </dgm:pt>
    <dgm:pt modelId="{51AA21A5-EFF9-492B-A41E-63FAB3E08D40}" type="pres">
      <dgm:prSet presAssocID="{7FD4ED9C-C4C4-44A1-AAFA-D81131950D39}" presName="sibTrans" presStyleCnt="0"/>
      <dgm:spPr/>
    </dgm:pt>
    <dgm:pt modelId="{486E2797-0A59-49D8-8B6D-76A0AEAE27DC}" type="pres">
      <dgm:prSet presAssocID="{46AC7A1D-48CA-4A21-AA65-D95AFB1CD070}" presName="node" presStyleLbl="node1" presStyleIdx="1" presStyleCnt="6">
        <dgm:presLayoutVars>
          <dgm:bulletEnabled val="1"/>
        </dgm:presLayoutVars>
      </dgm:prSet>
      <dgm:spPr/>
    </dgm:pt>
    <dgm:pt modelId="{020FDD19-1F40-4D42-96E5-DEFA3A8CE2C8}" type="pres">
      <dgm:prSet presAssocID="{01049776-96D3-4D46-9CED-A3F40858F01D}" presName="sibTrans" presStyleCnt="0"/>
      <dgm:spPr/>
    </dgm:pt>
    <dgm:pt modelId="{E0E36A2F-5385-49FA-AC5B-6970C03F83B3}" type="pres">
      <dgm:prSet presAssocID="{A920E773-81A6-47B1-BFEF-9E944965AF6C}" presName="node" presStyleLbl="node1" presStyleIdx="2" presStyleCnt="6">
        <dgm:presLayoutVars>
          <dgm:bulletEnabled val="1"/>
        </dgm:presLayoutVars>
      </dgm:prSet>
      <dgm:spPr/>
    </dgm:pt>
    <dgm:pt modelId="{85B86B34-8D8E-4D12-8CB4-05DD1854F647}" type="pres">
      <dgm:prSet presAssocID="{15B2D226-5229-4AB0-AAED-37A4465C6198}" presName="sibTrans" presStyleCnt="0"/>
      <dgm:spPr/>
    </dgm:pt>
    <dgm:pt modelId="{065BD543-5ADC-4A3B-98F7-5BF9C5EE0107}" type="pres">
      <dgm:prSet presAssocID="{D5A3C494-5B07-4B8C-9A21-58BBA045F041}" presName="node" presStyleLbl="node1" presStyleIdx="3" presStyleCnt="6">
        <dgm:presLayoutVars>
          <dgm:bulletEnabled val="1"/>
        </dgm:presLayoutVars>
      </dgm:prSet>
      <dgm:spPr/>
    </dgm:pt>
    <dgm:pt modelId="{A7D2EE47-D513-450B-8526-2CAB8CE18182}" type="pres">
      <dgm:prSet presAssocID="{19CF4523-2A36-4060-A0C7-4520231FFE17}" presName="sibTrans" presStyleCnt="0"/>
      <dgm:spPr/>
    </dgm:pt>
    <dgm:pt modelId="{87FF3F5D-B410-419A-8EDE-9C15F68CB000}" type="pres">
      <dgm:prSet presAssocID="{2FE1A4E5-DB48-4CC7-95D2-23168998F800}" presName="node" presStyleLbl="node1" presStyleIdx="4" presStyleCnt="6">
        <dgm:presLayoutVars>
          <dgm:bulletEnabled val="1"/>
        </dgm:presLayoutVars>
      </dgm:prSet>
      <dgm:spPr/>
    </dgm:pt>
    <dgm:pt modelId="{C05516BC-35CD-4DD8-A3D6-0E182E51E1FB}" type="pres">
      <dgm:prSet presAssocID="{67D42CD0-04E4-49B0-B977-27EC41006A20}" presName="sibTrans" presStyleCnt="0"/>
      <dgm:spPr/>
    </dgm:pt>
    <dgm:pt modelId="{5DCFE739-209A-4263-9203-AA8ACF5F7B3F}" type="pres">
      <dgm:prSet presAssocID="{DF697B2C-0FED-4E76-BC46-9A8E56F752EF}" presName="node" presStyleLbl="node1" presStyleIdx="5" presStyleCnt="6">
        <dgm:presLayoutVars>
          <dgm:bulletEnabled val="1"/>
        </dgm:presLayoutVars>
      </dgm:prSet>
      <dgm:spPr/>
    </dgm:pt>
  </dgm:ptLst>
  <dgm:cxnLst>
    <dgm:cxn modelId="{B284D321-B309-47DC-BEEE-CE0506A788D3}" srcId="{8D4DAB53-3D4A-4D38-AEB2-E6842A67B04B}" destId="{A920E773-81A6-47B1-BFEF-9E944965AF6C}" srcOrd="2" destOrd="0" parTransId="{FACFFE23-861B-4123-B9EC-3C85387BA094}" sibTransId="{15B2D226-5229-4AB0-AAED-37A4465C6198}"/>
    <dgm:cxn modelId="{0115D164-8E02-4161-9D25-9836E1712100}" srcId="{8D4DAB53-3D4A-4D38-AEB2-E6842A67B04B}" destId="{DEB23CCE-5758-4AB2-8D57-71FBC52EC16B}" srcOrd="0" destOrd="0" parTransId="{CBA0E56A-F8F2-49C4-B9C6-950527AC06C4}" sibTransId="{7FD4ED9C-C4C4-44A1-AAFA-D81131950D39}"/>
    <dgm:cxn modelId="{75803945-D236-44E7-9740-389917EF8AD4}" type="presOf" srcId="{DF697B2C-0FED-4E76-BC46-9A8E56F752EF}" destId="{5DCFE739-209A-4263-9203-AA8ACF5F7B3F}" srcOrd="0" destOrd="0" presId="urn:microsoft.com/office/officeart/2005/8/layout/default"/>
    <dgm:cxn modelId="{B69EEB6F-BBA0-48F1-8A08-FBE4D9E64E05}" type="presOf" srcId="{46AC7A1D-48CA-4A21-AA65-D95AFB1CD070}" destId="{486E2797-0A59-49D8-8B6D-76A0AEAE27DC}" srcOrd="0" destOrd="0" presId="urn:microsoft.com/office/officeart/2005/8/layout/default"/>
    <dgm:cxn modelId="{D0E6AA73-E47E-431D-8B19-550E670C698C}" srcId="{8D4DAB53-3D4A-4D38-AEB2-E6842A67B04B}" destId="{46AC7A1D-48CA-4A21-AA65-D95AFB1CD070}" srcOrd="1" destOrd="0" parTransId="{81D15178-49F2-4CD1-AF29-2076C2B68C3C}" sibTransId="{01049776-96D3-4D46-9CED-A3F40858F01D}"/>
    <dgm:cxn modelId="{845C5386-6BB8-450E-B10C-574C1E24D0D8}" type="presOf" srcId="{2FE1A4E5-DB48-4CC7-95D2-23168998F800}" destId="{87FF3F5D-B410-419A-8EDE-9C15F68CB000}" srcOrd="0" destOrd="0" presId="urn:microsoft.com/office/officeart/2005/8/layout/default"/>
    <dgm:cxn modelId="{EB0763BA-1DD2-4B8C-958F-CB0A45D58E06}" srcId="{8D4DAB53-3D4A-4D38-AEB2-E6842A67B04B}" destId="{DF697B2C-0FED-4E76-BC46-9A8E56F752EF}" srcOrd="5" destOrd="0" parTransId="{30EBA9DA-D3EB-496A-B8BA-10A756E87590}" sibTransId="{FCC9D64C-5AC3-4A4A-90CA-E5956B6666D2}"/>
    <dgm:cxn modelId="{0C7A5BD7-DFB7-4DFE-AC6E-71DD8A6AAC8A}" type="presOf" srcId="{DEB23CCE-5758-4AB2-8D57-71FBC52EC16B}" destId="{551071B9-8409-437B-BF39-C258FF480DFC}" srcOrd="0" destOrd="0" presId="urn:microsoft.com/office/officeart/2005/8/layout/default"/>
    <dgm:cxn modelId="{501AE3DA-3864-4DA9-BB57-7D66D2B99F60}" type="presOf" srcId="{D5A3C494-5B07-4B8C-9A21-58BBA045F041}" destId="{065BD543-5ADC-4A3B-98F7-5BF9C5EE0107}" srcOrd="0" destOrd="0" presId="urn:microsoft.com/office/officeart/2005/8/layout/default"/>
    <dgm:cxn modelId="{242054DE-BF1C-4FFC-8BD8-BB56FA06D5D3}" type="presOf" srcId="{8D4DAB53-3D4A-4D38-AEB2-E6842A67B04B}" destId="{D4E743E6-8250-49DA-BA86-A8FA4063E2DC}" srcOrd="0" destOrd="0" presId="urn:microsoft.com/office/officeart/2005/8/layout/default"/>
    <dgm:cxn modelId="{20CACDF0-B150-4F95-852C-BF4A3204C30A}" srcId="{8D4DAB53-3D4A-4D38-AEB2-E6842A67B04B}" destId="{D5A3C494-5B07-4B8C-9A21-58BBA045F041}" srcOrd="3" destOrd="0" parTransId="{6F831AA4-1220-4766-B471-926BA382FB6D}" sibTransId="{19CF4523-2A36-4060-A0C7-4520231FFE17}"/>
    <dgm:cxn modelId="{8E6B10F5-7A8E-4F04-A6CD-DC973ACE56F1}" type="presOf" srcId="{A920E773-81A6-47B1-BFEF-9E944965AF6C}" destId="{E0E36A2F-5385-49FA-AC5B-6970C03F83B3}" srcOrd="0" destOrd="0" presId="urn:microsoft.com/office/officeart/2005/8/layout/default"/>
    <dgm:cxn modelId="{40232AFB-701D-456E-BC37-7A4A43D62405}" srcId="{8D4DAB53-3D4A-4D38-AEB2-E6842A67B04B}" destId="{2FE1A4E5-DB48-4CC7-95D2-23168998F800}" srcOrd="4" destOrd="0" parTransId="{9228886D-A8B8-4757-B79F-4050AF0C6454}" sibTransId="{67D42CD0-04E4-49B0-B977-27EC41006A20}"/>
    <dgm:cxn modelId="{B3B81A78-4B1B-4F85-8056-94266AD52F3F}" type="presParOf" srcId="{D4E743E6-8250-49DA-BA86-A8FA4063E2DC}" destId="{551071B9-8409-437B-BF39-C258FF480DFC}" srcOrd="0" destOrd="0" presId="urn:microsoft.com/office/officeart/2005/8/layout/default"/>
    <dgm:cxn modelId="{A7CDB95A-CA1F-4EAC-B356-DCB02AF4D4B1}" type="presParOf" srcId="{D4E743E6-8250-49DA-BA86-A8FA4063E2DC}" destId="{51AA21A5-EFF9-492B-A41E-63FAB3E08D40}" srcOrd="1" destOrd="0" presId="urn:microsoft.com/office/officeart/2005/8/layout/default"/>
    <dgm:cxn modelId="{408B7B37-ADFE-46C9-87B6-646DFF536E1A}" type="presParOf" srcId="{D4E743E6-8250-49DA-BA86-A8FA4063E2DC}" destId="{486E2797-0A59-49D8-8B6D-76A0AEAE27DC}" srcOrd="2" destOrd="0" presId="urn:microsoft.com/office/officeart/2005/8/layout/default"/>
    <dgm:cxn modelId="{295E87E9-BF25-4F8B-817C-4EECA219E651}" type="presParOf" srcId="{D4E743E6-8250-49DA-BA86-A8FA4063E2DC}" destId="{020FDD19-1F40-4D42-96E5-DEFA3A8CE2C8}" srcOrd="3" destOrd="0" presId="urn:microsoft.com/office/officeart/2005/8/layout/default"/>
    <dgm:cxn modelId="{8BFFF31F-C82E-46BC-A6CD-83046302D3C2}" type="presParOf" srcId="{D4E743E6-8250-49DA-BA86-A8FA4063E2DC}" destId="{E0E36A2F-5385-49FA-AC5B-6970C03F83B3}" srcOrd="4" destOrd="0" presId="urn:microsoft.com/office/officeart/2005/8/layout/default"/>
    <dgm:cxn modelId="{542D1BB2-118B-4A99-9BD2-E064A834196B}" type="presParOf" srcId="{D4E743E6-8250-49DA-BA86-A8FA4063E2DC}" destId="{85B86B34-8D8E-4D12-8CB4-05DD1854F647}" srcOrd="5" destOrd="0" presId="urn:microsoft.com/office/officeart/2005/8/layout/default"/>
    <dgm:cxn modelId="{872B66D7-E496-4595-97AB-0D1B7446FC7F}" type="presParOf" srcId="{D4E743E6-8250-49DA-BA86-A8FA4063E2DC}" destId="{065BD543-5ADC-4A3B-98F7-5BF9C5EE0107}" srcOrd="6" destOrd="0" presId="urn:microsoft.com/office/officeart/2005/8/layout/default"/>
    <dgm:cxn modelId="{D3FEA7FA-FFC1-4E1C-9C3D-CD30D525B4EE}" type="presParOf" srcId="{D4E743E6-8250-49DA-BA86-A8FA4063E2DC}" destId="{A7D2EE47-D513-450B-8526-2CAB8CE18182}" srcOrd="7" destOrd="0" presId="urn:microsoft.com/office/officeart/2005/8/layout/default"/>
    <dgm:cxn modelId="{F5AF92C1-945C-4C88-990B-104A6D9F8DB2}" type="presParOf" srcId="{D4E743E6-8250-49DA-BA86-A8FA4063E2DC}" destId="{87FF3F5D-B410-419A-8EDE-9C15F68CB000}" srcOrd="8" destOrd="0" presId="urn:microsoft.com/office/officeart/2005/8/layout/default"/>
    <dgm:cxn modelId="{3C3A9FF7-01B4-446E-96F1-0F38C577BA67}" type="presParOf" srcId="{D4E743E6-8250-49DA-BA86-A8FA4063E2DC}" destId="{C05516BC-35CD-4DD8-A3D6-0E182E51E1FB}" srcOrd="9" destOrd="0" presId="urn:microsoft.com/office/officeart/2005/8/layout/default"/>
    <dgm:cxn modelId="{F5F149AF-EE8A-4AD4-A807-CAB59834FEC8}" type="presParOf" srcId="{D4E743E6-8250-49DA-BA86-A8FA4063E2DC}" destId="{5DCFE739-209A-4263-9203-AA8ACF5F7B3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1FE49D-339A-465E-8508-FB251140377E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D0B2BFF-9207-4FA1-8993-B006D098D70F}">
      <dgm:prSet/>
      <dgm:spPr/>
      <dgm:t>
        <a:bodyPr/>
        <a:lstStyle/>
        <a:p>
          <a:r>
            <a:rPr lang="en-US"/>
            <a:t>The goal of the scoring model is to accurately consider the qualitative data and preferences that are important to each workplace choice</a:t>
          </a:r>
        </a:p>
      </dgm:t>
    </dgm:pt>
    <dgm:pt modelId="{A6A30128-FF5D-4549-9F62-4C199BF1DCAF}" type="parTrans" cxnId="{F78004B4-377B-4BB2-A454-2D51DC650F6D}">
      <dgm:prSet/>
      <dgm:spPr/>
      <dgm:t>
        <a:bodyPr/>
        <a:lstStyle/>
        <a:p>
          <a:endParaRPr lang="en-US"/>
        </a:p>
      </dgm:t>
    </dgm:pt>
    <dgm:pt modelId="{B7BE82BC-8780-4B45-8985-552194212428}" type="sibTrans" cxnId="{F78004B4-377B-4BB2-A454-2D51DC650F6D}">
      <dgm:prSet/>
      <dgm:spPr/>
      <dgm:t>
        <a:bodyPr/>
        <a:lstStyle/>
        <a:p>
          <a:endParaRPr lang="en-US"/>
        </a:p>
      </dgm:t>
    </dgm:pt>
    <dgm:pt modelId="{D847302B-ECC4-4EA0-A6A3-C0AC3D1099B5}">
      <dgm:prSet/>
      <dgm:spPr/>
      <dgm:t>
        <a:bodyPr/>
        <a:lstStyle/>
        <a:p>
          <a:r>
            <a:rPr lang="en-US"/>
            <a:t>The end score is a combination of how well each company performs in each additional category besides pay</a:t>
          </a:r>
        </a:p>
      </dgm:t>
    </dgm:pt>
    <dgm:pt modelId="{67737E64-B66B-4E27-9B11-03B23BC052EF}" type="parTrans" cxnId="{908396FA-89FF-450D-B0C8-728483FAA9E8}">
      <dgm:prSet/>
      <dgm:spPr/>
      <dgm:t>
        <a:bodyPr/>
        <a:lstStyle/>
        <a:p>
          <a:endParaRPr lang="en-US"/>
        </a:p>
      </dgm:t>
    </dgm:pt>
    <dgm:pt modelId="{3B04DA1E-F5BE-42CB-B42E-CE956A64BF3E}" type="sibTrans" cxnId="{908396FA-89FF-450D-B0C8-728483FAA9E8}">
      <dgm:prSet/>
      <dgm:spPr/>
      <dgm:t>
        <a:bodyPr/>
        <a:lstStyle/>
        <a:p>
          <a:endParaRPr lang="en-US"/>
        </a:p>
      </dgm:t>
    </dgm:pt>
    <dgm:pt modelId="{CC488FE7-48BF-421A-87ED-6CEBAA3E939F}">
      <dgm:prSet/>
      <dgm:spPr/>
      <dgm:t>
        <a:bodyPr/>
        <a:lstStyle/>
        <a:p>
          <a:r>
            <a:rPr lang="en-US"/>
            <a:t>The end score for each company will be considered as a factor in the constraints of our 0-1 Integer Models</a:t>
          </a:r>
        </a:p>
      </dgm:t>
    </dgm:pt>
    <dgm:pt modelId="{264964C9-0C80-4AF8-B729-28203D922787}" type="parTrans" cxnId="{B679222E-B4B9-4F37-927A-58545493A7EA}">
      <dgm:prSet/>
      <dgm:spPr/>
      <dgm:t>
        <a:bodyPr/>
        <a:lstStyle/>
        <a:p>
          <a:endParaRPr lang="en-US"/>
        </a:p>
      </dgm:t>
    </dgm:pt>
    <dgm:pt modelId="{8570691C-BD94-4E3A-AB94-C99495C7CE68}" type="sibTrans" cxnId="{B679222E-B4B9-4F37-927A-58545493A7EA}">
      <dgm:prSet/>
      <dgm:spPr/>
      <dgm:t>
        <a:bodyPr/>
        <a:lstStyle/>
        <a:p>
          <a:endParaRPr lang="en-US"/>
        </a:p>
      </dgm:t>
    </dgm:pt>
    <dgm:pt modelId="{9B72E2EC-56AE-4D30-8F65-9810C6FA76F8}" type="pres">
      <dgm:prSet presAssocID="{141FE49D-339A-465E-8508-FB251140377E}" presName="outerComposite" presStyleCnt="0">
        <dgm:presLayoutVars>
          <dgm:chMax val="5"/>
          <dgm:dir/>
          <dgm:resizeHandles val="exact"/>
        </dgm:presLayoutVars>
      </dgm:prSet>
      <dgm:spPr/>
    </dgm:pt>
    <dgm:pt modelId="{31413CB0-AA7F-42E6-BB31-05A68D9151EC}" type="pres">
      <dgm:prSet presAssocID="{141FE49D-339A-465E-8508-FB251140377E}" presName="dummyMaxCanvas" presStyleCnt="0">
        <dgm:presLayoutVars/>
      </dgm:prSet>
      <dgm:spPr/>
    </dgm:pt>
    <dgm:pt modelId="{5E799BB8-F818-46E9-B323-9EA8D467F5E9}" type="pres">
      <dgm:prSet presAssocID="{141FE49D-339A-465E-8508-FB251140377E}" presName="ThreeNodes_1" presStyleLbl="node1" presStyleIdx="0" presStyleCnt="3">
        <dgm:presLayoutVars>
          <dgm:bulletEnabled val="1"/>
        </dgm:presLayoutVars>
      </dgm:prSet>
      <dgm:spPr/>
    </dgm:pt>
    <dgm:pt modelId="{6BB0EE60-D41D-4B2B-A908-65A25960332A}" type="pres">
      <dgm:prSet presAssocID="{141FE49D-339A-465E-8508-FB251140377E}" presName="ThreeNodes_2" presStyleLbl="node1" presStyleIdx="1" presStyleCnt="3">
        <dgm:presLayoutVars>
          <dgm:bulletEnabled val="1"/>
        </dgm:presLayoutVars>
      </dgm:prSet>
      <dgm:spPr/>
    </dgm:pt>
    <dgm:pt modelId="{0CA89609-B67E-4DC8-9BDB-2AD1D10D3753}" type="pres">
      <dgm:prSet presAssocID="{141FE49D-339A-465E-8508-FB251140377E}" presName="ThreeNodes_3" presStyleLbl="node1" presStyleIdx="2" presStyleCnt="3">
        <dgm:presLayoutVars>
          <dgm:bulletEnabled val="1"/>
        </dgm:presLayoutVars>
      </dgm:prSet>
      <dgm:spPr/>
    </dgm:pt>
    <dgm:pt modelId="{038EC71C-987E-4C89-A92C-092EA9DAF399}" type="pres">
      <dgm:prSet presAssocID="{141FE49D-339A-465E-8508-FB251140377E}" presName="ThreeConn_1-2" presStyleLbl="fgAccFollowNode1" presStyleIdx="0" presStyleCnt="2">
        <dgm:presLayoutVars>
          <dgm:bulletEnabled val="1"/>
        </dgm:presLayoutVars>
      </dgm:prSet>
      <dgm:spPr/>
    </dgm:pt>
    <dgm:pt modelId="{7960B4A2-9DD7-4882-8051-EBD33AFFB89F}" type="pres">
      <dgm:prSet presAssocID="{141FE49D-339A-465E-8508-FB251140377E}" presName="ThreeConn_2-3" presStyleLbl="fgAccFollowNode1" presStyleIdx="1" presStyleCnt="2">
        <dgm:presLayoutVars>
          <dgm:bulletEnabled val="1"/>
        </dgm:presLayoutVars>
      </dgm:prSet>
      <dgm:spPr/>
    </dgm:pt>
    <dgm:pt modelId="{E341532D-FB01-4528-8415-38B62333CD1A}" type="pres">
      <dgm:prSet presAssocID="{141FE49D-339A-465E-8508-FB251140377E}" presName="ThreeNodes_1_text" presStyleLbl="node1" presStyleIdx="2" presStyleCnt="3">
        <dgm:presLayoutVars>
          <dgm:bulletEnabled val="1"/>
        </dgm:presLayoutVars>
      </dgm:prSet>
      <dgm:spPr/>
    </dgm:pt>
    <dgm:pt modelId="{8520CF8E-710B-4F1C-9119-2386CE32CF3A}" type="pres">
      <dgm:prSet presAssocID="{141FE49D-339A-465E-8508-FB251140377E}" presName="ThreeNodes_2_text" presStyleLbl="node1" presStyleIdx="2" presStyleCnt="3">
        <dgm:presLayoutVars>
          <dgm:bulletEnabled val="1"/>
        </dgm:presLayoutVars>
      </dgm:prSet>
      <dgm:spPr/>
    </dgm:pt>
    <dgm:pt modelId="{1DFA9A53-6B48-4BB3-874B-F6F4522FB6CC}" type="pres">
      <dgm:prSet presAssocID="{141FE49D-339A-465E-8508-FB251140377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2F54B08-F78C-4C94-838C-539330CB8E57}" type="presOf" srcId="{CC488FE7-48BF-421A-87ED-6CEBAA3E939F}" destId="{1DFA9A53-6B48-4BB3-874B-F6F4522FB6CC}" srcOrd="1" destOrd="0" presId="urn:microsoft.com/office/officeart/2005/8/layout/vProcess5"/>
    <dgm:cxn modelId="{F138A608-731C-4AF8-B3B2-E3309F59C26B}" type="presOf" srcId="{D847302B-ECC4-4EA0-A6A3-C0AC3D1099B5}" destId="{8520CF8E-710B-4F1C-9119-2386CE32CF3A}" srcOrd="1" destOrd="0" presId="urn:microsoft.com/office/officeart/2005/8/layout/vProcess5"/>
    <dgm:cxn modelId="{11472614-8473-4484-B9E2-7502FB84A24B}" type="presOf" srcId="{141FE49D-339A-465E-8508-FB251140377E}" destId="{9B72E2EC-56AE-4D30-8F65-9810C6FA76F8}" srcOrd="0" destOrd="0" presId="urn:microsoft.com/office/officeart/2005/8/layout/vProcess5"/>
    <dgm:cxn modelId="{B679222E-B4B9-4F37-927A-58545493A7EA}" srcId="{141FE49D-339A-465E-8508-FB251140377E}" destId="{CC488FE7-48BF-421A-87ED-6CEBAA3E939F}" srcOrd="2" destOrd="0" parTransId="{264964C9-0C80-4AF8-B729-28203D922787}" sibTransId="{8570691C-BD94-4E3A-AB94-C99495C7CE68}"/>
    <dgm:cxn modelId="{3C663C70-91B0-454C-A67A-84AF5AA19DE9}" type="presOf" srcId="{3B04DA1E-F5BE-42CB-B42E-CE956A64BF3E}" destId="{7960B4A2-9DD7-4882-8051-EBD33AFFB89F}" srcOrd="0" destOrd="0" presId="urn:microsoft.com/office/officeart/2005/8/layout/vProcess5"/>
    <dgm:cxn modelId="{3A464554-3843-4E1C-ABD6-9D6129ACCD2A}" type="presOf" srcId="{AD0B2BFF-9207-4FA1-8993-B006D098D70F}" destId="{5E799BB8-F818-46E9-B323-9EA8D467F5E9}" srcOrd="0" destOrd="0" presId="urn:microsoft.com/office/officeart/2005/8/layout/vProcess5"/>
    <dgm:cxn modelId="{F9694F7A-ECBB-4571-99C8-8A4B5E038B77}" type="presOf" srcId="{D847302B-ECC4-4EA0-A6A3-C0AC3D1099B5}" destId="{6BB0EE60-D41D-4B2B-A908-65A25960332A}" srcOrd="0" destOrd="0" presId="urn:microsoft.com/office/officeart/2005/8/layout/vProcess5"/>
    <dgm:cxn modelId="{795D9F84-9EFB-448B-9A60-856FA8E3758E}" type="presOf" srcId="{CC488FE7-48BF-421A-87ED-6CEBAA3E939F}" destId="{0CA89609-B67E-4DC8-9BDB-2AD1D10D3753}" srcOrd="0" destOrd="0" presId="urn:microsoft.com/office/officeart/2005/8/layout/vProcess5"/>
    <dgm:cxn modelId="{F78004B4-377B-4BB2-A454-2D51DC650F6D}" srcId="{141FE49D-339A-465E-8508-FB251140377E}" destId="{AD0B2BFF-9207-4FA1-8993-B006D098D70F}" srcOrd="0" destOrd="0" parTransId="{A6A30128-FF5D-4549-9F62-4C199BF1DCAF}" sibTransId="{B7BE82BC-8780-4B45-8985-552194212428}"/>
    <dgm:cxn modelId="{84DBC6C2-82EE-4285-88A4-BC55C5AF782A}" type="presOf" srcId="{AD0B2BFF-9207-4FA1-8993-B006D098D70F}" destId="{E341532D-FB01-4528-8415-38B62333CD1A}" srcOrd="1" destOrd="0" presId="urn:microsoft.com/office/officeart/2005/8/layout/vProcess5"/>
    <dgm:cxn modelId="{5005DBE3-B357-456A-803C-39BAAC5232FD}" type="presOf" srcId="{B7BE82BC-8780-4B45-8985-552194212428}" destId="{038EC71C-987E-4C89-A92C-092EA9DAF399}" srcOrd="0" destOrd="0" presId="urn:microsoft.com/office/officeart/2005/8/layout/vProcess5"/>
    <dgm:cxn modelId="{908396FA-89FF-450D-B0C8-728483FAA9E8}" srcId="{141FE49D-339A-465E-8508-FB251140377E}" destId="{D847302B-ECC4-4EA0-A6A3-C0AC3D1099B5}" srcOrd="1" destOrd="0" parTransId="{67737E64-B66B-4E27-9B11-03B23BC052EF}" sibTransId="{3B04DA1E-F5BE-42CB-B42E-CE956A64BF3E}"/>
    <dgm:cxn modelId="{9CF1870A-D419-4A60-8F1E-C42756A7B7FF}" type="presParOf" srcId="{9B72E2EC-56AE-4D30-8F65-9810C6FA76F8}" destId="{31413CB0-AA7F-42E6-BB31-05A68D9151EC}" srcOrd="0" destOrd="0" presId="urn:microsoft.com/office/officeart/2005/8/layout/vProcess5"/>
    <dgm:cxn modelId="{841B55AD-58F8-4613-A6BE-5273FA458AB8}" type="presParOf" srcId="{9B72E2EC-56AE-4D30-8F65-9810C6FA76F8}" destId="{5E799BB8-F818-46E9-B323-9EA8D467F5E9}" srcOrd="1" destOrd="0" presId="urn:microsoft.com/office/officeart/2005/8/layout/vProcess5"/>
    <dgm:cxn modelId="{1D196500-FCFC-4BD8-BD35-D7B83208A5DA}" type="presParOf" srcId="{9B72E2EC-56AE-4D30-8F65-9810C6FA76F8}" destId="{6BB0EE60-D41D-4B2B-A908-65A25960332A}" srcOrd="2" destOrd="0" presId="urn:microsoft.com/office/officeart/2005/8/layout/vProcess5"/>
    <dgm:cxn modelId="{44420DC3-1066-43E7-859D-86C54C720B91}" type="presParOf" srcId="{9B72E2EC-56AE-4D30-8F65-9810C6FA76F8}" destId="{0CA89609-B67E-4DC8-9BDB-2AD1D10D3753}" srcOrd="3" destOrd="0" presId="urn:microsoft.com/office/officeart/2005/8/layout/vProcess5"/>
    <dgm:cxn modelId="{1B86D21B-D04F-4B00-8BC1-006E2825FBE6}" type="presParOf" srcId="{9B72E2EC-56AE-4D30-8F65-9810C6FA76F8}" destId="{038EC71C-987E-4C89-A92C-092EA9DAF399}" srcOrd="4" destOrd="0" presId="urn:microsoft.com/office/officeart/2005/8/layout/vProcess5"/>
    <dgm:cxn modelId="{F9E626DA-7627-41A7-83ED-527E7FB67654}" type="presParOf" srcId="{9B72E2EC-56AE-4D30-8F65-9810C6FA76F8}" destId="{7960B4A2-9DD7-4882-8051-EBD33AFFB89F}" srcOrd="5" destOrd="0" presId="urn:microsoft.com/office/officeart/2005/8/layout/vProcess5"/>
    <dgm:cxn modelId="{66646B8C-90A7-40C7-A35B-8513B42A574A}" type="presParOf" srcId="{9B72E2EC-56AE-4D30-8F65-9810C6FA76F8}" destId="{E341532D-FB01-4528-8415-38B62333CD1A}" srcOrd="6" destOrd="0" presId="urn:microsoft.com/office/officeart/2005/8/layout/vProcess5"/>
    <dgm:cxn modelId="{D63A978F-418F-4C7E-8A13-C877CE0A4470}" type="presParOf" srcId="{9B72E2EC-56AE-4D30-8F65-9810C6FA76F8}" destId="{8520CF8E-710B-4F1C-9119-2386CE32CF3A}" srcOrd="7" destOrd="0" presId="urn:microsoft.com/office/officeart/2005/8/layout/vProcess5"/>
    <dgm:cxn modelId="{4D342073-804D-413A-A050-F7C4419A3B68}" type="presParOf" srcId="{9B72E2EC-56AE-4D30-8F65-9810C6FA76F8}" destId="{1DFA9A53-6B48-4BB3-874B-F6F4522FB6C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B19D06D-551B-4884-86DE-BCD69954CA11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BFF947F-A07B-4660-9DD4-855475C56731}">
      <dgm:prSet/>
      <dgm:spPr/>
      <dgm:t>
        <a:bodyPr/>
        <a:lstStyle/>
        <a:p>
          <a:r>
            <a:rPr lang="en-US"/>
            <a:t>Saddle Creek is the best solution for internship, so the focus should be on that opportunity for the short term.</a:t>
          </a:r>
        </a:p>
      </dgm:t>
    </dgm:pt>
    <dgm:pt modelId="{CB21F739-1830-4658-AFFF-F500D5B51F5F}" type="parTrans" cxnId="{32BC77FD-EC1D-4A74-9C61-8351E1935BB4}">
      <dgm:prSet/>
      <dgm:spPr/>
      <dgm:t>
        <a:bodyPr/>
        <a:lstStyle/>
        <a:p>
          <a:endParaRPr lang="en-US"/>
        </a:p>
      </dgm:t>
    </dgm:pt>
    <dgm:pt modelId="{476DB7CB-A80D-4B32-BB84-452DD5E5A17D}" type="sibTrans" cxnId="{32BC77FD-EC1D-4A74-9C61-8351E1935BB4}">
      <dgm:prSet/>
      <dgm:spPr/>
      <dgm:t>
        <a:bodyPr/>
        <a:lstStyle/>
        <a:p>
          <a:endParaRPr lang="en-US"/>
        </a:p>
      </dgm:t>
    </dgm:pt>
    <dgm:pt modelId="{9A64804E-650A-4833-A9A8-52ED6440EC55}">
      <dgm:prSet/>
      <dgm:spPr/>
      <dgm:t>
        <a:bodyPr/>
        <a:lstStyle/>
        <a:p>
          <a:r>
            <a:rPr lang="en-US"/>
            <a:t>For a career, Publix should be selected as a long-term Full-Time position if there is no hybrid for all jobs</a:t>
          </a:r>
        </a:p>
      </dgm:t>
    </dgm:pt>
    <dgm:pt modelId="{DFAFBFA8-91AC-45CE-9813-CB5FE71C96BE}" type="parTrans" cxnId="{FFFE0BD1-AD57-4BAC-A1AC-2859DEED5122}">
      <dgm:prSet/>
      <dgm:spPr/>
      <dgm:t>
        <a:bodyPr/>
        <a:lstStyle/>
        <a:p>
          <a:endParaRPr lang="en-US"/>
        </a:p>
      </dgm:t>
    </dgm:pt>
    <dgm:pt modelId="{FE4F91E9-3B1F-459E-8196-062B703E0AB2}" type="sibTrans" cxnId="{FFFE0BD1-AD57-4BAC-A1AC-2859DEED5122}">
      <dgm:prSet/>
      <dgm:spPr/>
      <dgm:t>
        <a:bodyPr/>
        <a:lstStyle/>
        <a:p>
          <a:endParaRPr lang="en-US"/>
        </a:p>
      </dgm:t>
    </dgm:pt>
    <dgm:pt modelId="{6B14FA10-1F93-4957-9900-D6E3DC1BB2BD}">
      <dgm:prSet/>
      <dgm:spPr/>
      <dgm:t>
        <a:bodyPr/>
        <a:lstStyle/>
        <a:p>
          <a:r>
            <a:rPr lang="en-US"/>
            <a:t>When WFH days are factored in, Disney is the best long-term opportunity</a:t>
          </a:r>
        </a:p>
      </dgm:t>
    </dgm:pt>
    <dgm:pt modelId="{0CA351FB-B8ED-49A1-B17E-80578CB1B002}" type="parTrans" cxnId="{2EB539C0-BA47-4A3A-88B0-D92AB1FCE9FA}">
      <dgm:prSet/>
      <dgm:spPr/>
      <dgm:t>
        <a:bodyPr/>
        <a:lstStyle/>
        <a:p>
          <a:endParaRPr lang="en-US"/>
        </a:p>
      </dgm:t>
    </dgm:pt>
    <dgm:pt modelId="{D6866B76-2802-4897-9AE0-3EE54DFD740D}" type="sibTrans" cxnId="{2EB539C0-BA47-4A3A-88B0-D92AB1FCE9FA}">
      <dgm:prSet/>
      <dgm:spPr/>
      <dgm:t>
        <a:bodyPr/>
        <a:lstStyle/>
        <a:p>
          <a:endParaRPr lang="en-US"/>
        </a:p>
      </dgm:t>
    </dgm:pt>
    <dgm:pt modelId="{7CBED383-63E9-47E9-9866-97C3D2E0081E}">
      <dgm:prSet/>
      <dgm:spPr/>
      <dgm:t>
        <a:bodyPr/>
        <a:lstStyle/>
        <a:p>
          <a:r>
            <a:rPr lang="en-US"/>
            <a:t>When just considering scores, Publix was also the preferred choice.</a:t>
          </a:r>
        </a:p>
      </dgm:t>
    </dgm:pt>
    <dgm:pt modelId="{8FE96D1B-7AD9-49B9-BD6F-EB8565E95F22}" type="parTrans" cxnId="{17C7712B-565E-4C53-8B79-757460B740B3}">
      <dgm:prSet/>
      <dgm:spPr/>
      <dgm:t>
        <a:bodyPr/>
        <a:lstStyle/>
        <a:p>
          <a:endParaRPr lang="en-US"/>
        </a:p>
      </dgm:t>
    </dgm:pt>
    <dgm:pt modelId="{C63D602A-ADDE-4AFA-BEFE-A92439B45B0A}" type="sibTrans" cxnId="{17C7712B-565E-4C53-8B79-757460B740B3}">
      <dgm:prSet/>
      <dgm:spPr/>
      <dgm:t>
        <a:bodyPr/>
        <a:lstStyle/>
        <a:p>
          <a:endParaRPr lang="en-US"/>
        </a:p>
      </dgm:t>
    </dgm:pt>
    <dgm:pt modelId="{6EF95118-2224-42B5-93A9-62B067C9F1C4}" type="pres">
      <dgm:prSet presAssocID="{DB19D06D-551B-4884-86DE-BCD69954CA11}" presName="vert0" presStyleCnt="0">
        <dgm:presLayoutVars>
          <dgm:dir/>
          <dgm:animOne val="branch"/>
          <dgm:animLvl val="lvl"/>
        </dgm:presLayoutVars>
      </dgm:prSet>
      <dgm:spPr/>
    </dgm:pt>
    <dgm:pt modelId="{E490ED3E-83A8-4543-87FC-2E2E2C70D131}" type="pres">
      <dgm:prSet presAssocID="{5BFF947F-A07B-4660-9DD4-855475C56731}" presName="thickLine" presStyleLbl="alignNode1" presStyleIdx="0" presStyleCnt="4"/>
      <dgm:spPr/>
    </dgm:pt>
    <dgm:pt modelId="{2FE34BB6-D4D8-4608-8978-EB0396C3B96B}" type="pres">
      <dgm:prSet presAssocID="{5BFF947F-A07B-4660-9DD4-855475C56731}" presName="horz1" presStyleCnt="0"/>
      <dgm:spPr/>
    </dgm:pt>
    <dgm:pt modelId="{0978F303-6573-4E29-B83F-537497FE9DAA}" type="pres">
      <dgm:prSet presAssocID="{5BFF947F-A07B-4660-9DD4-855475C56731}" presName="tx1" presStyleLbl="revTx" presStyleIdx="0" presStyleCnt="4"/>
      <dgm:spPr/>
    </dgm:pt>
    <dgm:pt modelId="{3511C689-673C-4C53-B171-F40B2AF344B0}" type="pres">
      <dgm:prSet presAssocID="{5BFF947F-A07B-4660-9DD4-855475C56731}" presName="vert1" presStyleCnt="0"/>
      <dgm:spPr/>
    </dgm:pt>
    <dgm:pt modelId="{214FDB27-58BF-49AC-8BA6-01307D21BD07}" type="pres">
      <dgm:prSet presAssocID="{9A64804E-650A-4833-A9A8-52ED6440EC55}" presName="thickLine" presStyleLbl="alignNode1" presStyleIdx="1" presStyleCnt="4"/>
      <dgm:spPr/>
    </dgm:pt>
    <dgm:pt modelId="{6596BC7D-906A-4765-A564-6534B88EE5B4}" type="pres">
      <dgm:prSet presAssocID="{9A64804E-650A-4833-A9A8-52ED6440EC55}" presName="horz1" presStyleCnt="0"/>
      <dgm:spPr/>
    </dgm:pt>
    <dgm:pt modelId="{31D17CA6-5F8A-46CE-8BBE-9C35F4B29BD9}" type="pres">
      <dgm:prSet presAssocID="{9A64804E-650A-4833-A9A8-52ED6440EC55}" presName="tx1" presStyleLbl="revTx" presStyleIdx="1" presStyleCnt="4"/>
      <dgm:spPr/>
    </dgm:pt>
    <dgm:pt modelId="{EBE7FC14-F79C-4053-BC69-AE89B55AECB3}" type="pres">
      <dgm:prSet presAssocID="{9A64804E-650A-4833-A9A8-52ED6440EC55}" presName="vert1" presStyleCnt="0"/>
      <dgm:spPr/>
    </dgm:pt>
    <dgm:pt modelId="{259D7807-84D1-4820-8C54-1B0E7737CAEC}" type="pres">
      <dgm:prSet presAssocID="{6B14FA10-1F93-4957-9900-D6E3DC1BB2BD}" presName="thickLine" presStyleLbl="alignNode1" presStyleIdx="2" presStyleCnt="4"/>
      <dgm:spPr/>
    </dgm:pt>
    <dgm:pt modelId="{852BF051-BA2C-4143-93D7-0CF81F150A08}" type="pres">
      <dgm:prSet presAssocID="{6B14FA10-1F93-4957-9900-D6E3DC1BB2BD}" presName="horz1" presStyleCnt="0"/>
      <dgm:spPr/>
    </dgm:pt>
    <dgm:pt modelId="{473703DC-C80A-4D67-8249-6BAFA960C03F}" type="pres">
      <dgm:prSet presAssocID="{6B14FA10-1F93-4957-9900-D6E3DC1BB2BD}" presName="tx1" presStyleLbl="revTx" presStyleIdx="2" presStyleCnt="4"/>
      <dgm:spPr/>
    </dgm:pt>
    <dgm:pt modelId="{5B2EAA48-D927-42D5-B335-76459BDBE36F}" type="pres">
      <dgm:prSet presAssocID="{6B14FA10-1F93-4957-9900-D6E3DC1BB2BD}" presName="vert1" presStyleCnt="0"/>
      <dgm:spPr/>
    </dgm:pt>
    <dgm:pt modelId="{A4E75ADC-FC22-437E-B29C-B8EE17B3926F}" type="pres">
      <dgm:prSet presAssocID="{7CBED383-63E9-47E9-9866-97C3D2E0081E}" presName="thickLine" presStyleLbl="alignNode1" presStyleIdx="3" presStyleCnt="4"/>
      <dgm:spPr/>
    </dgm:pt>
    <dgm:pt modelId="{0D513715-CD39-4765-9E96-AAA717E629C3}" type="pres">
      <dgm:prSet presAssocID="{7CBED383-63E9-47E9-9866-97C3D2E0081E}" presName="horz1" presStyleCnt="0"/>
      <dgm:spPr/>
    </dgm:pt>
    <dgm:pt modelId="{9F64AF4A-0AF1-4376-A2D7-64C27091C3BB}" type="pres">
      <dgm:prSet presAssocID="{7CBED383-63E9-47E9-9866-97C3D2E0081E}" presName="tx1" presStyleLbl="revTx" presStyleIdx="3" presStyleCnt="4"/>
      <dgm:spPr/>
    </dgm:pt>
    <dgm:pt modelId="{7715B4E6-2A54-4713-8202-61C3108E50E7}" type="pres">
      <dgm:prSet presAssocID="{7CBED383-63E9-47E9-9866-97C3D2E0081E}" presName="vert1" presStyleCnt="0"/>
      <dgm:spPr/>
    </dgm:pt>
  </dgm:ptLst>
  <dgm:cxnLst>
    <dgm:cxn modelId="{92BA6706-070D-49F0-9D40-53CD7EDB1F62}" type="presOf" srcId="{9A64804E-650A-4833-A9A8-52ED6440EC55}" destId="{31D17CA6-5F8A-46CE-8BBE-9C35F4B29BD9}" srcOrd="0" destOrd="0" presId="urn:microsoft.com/office/officeart/2008/layout/LinedList"/>
    <dgm:cxn modelId="{225B2807-3935-4A00-9A61-0E91177BBE0F}" type="presOf" srcId="{5BFF947F-A07B-4660-9DD4-855475C56731}" destId="{0978F303-6573-4E29-B83F-537497FE9DAA}" srcOrd="0" destOrd="0" presId="urn:microsoft.com/office/officeart/2008/layout/LinedList"/>
    <dgm:cxn modelId="{17C7712B-565E-4C53-8B79-757460B740B3}" srcId="{DB19D06D-551B-4884-86DE-BCD69954CA11}" destId="{7CBED383-63E9-47E9-9866-97C3D2E0081E}" srcOrd="3" destOrd="0" parTransId="{8FE96D1B-7AD9-49B9-BD6F-EB8565E95F22}" sibTransId="{C63D602A-ADDE-4AFA-BEFE-A92439B45B0A}"/>
    <dgm:cxn modelId="{B49A7D6A-A97A-40CB-BB79-5EBC1A1A013C}" type="presOf" srcId="{6B14FA10-1F93-4957-9900-D6E3DC1BB2BD}" destId="{473703DC-C80A-4D67-8249-6BAFA960C03F}" srcOrd="0" destOrd="0" presId="urn:microsoft.com/office/officeart/2008/layout/LinedList"/>
    <dgm:cxn modelId="{053A7498-3ABA-422B-8C99-28DA331D6BD5}" type="presOf" srcId="{DB19D06D-551B-4884-86DE-BCD69954CA11}" destId="{6EF95118-2224-42B5-93A9-62B067C9F1C4}" srcOrd="0" destOrd="0" presId="urn:microsoft.com/office/officeart/2008/layout/LinedList"/>
    <dgm:cxn modelId="{003DA9AC-B519-41C8-96FD-6E7A7D3E1DEE}" type="presOf" srcId="{7CBED383-63E9-47E9-9866-97C3D2E0081E}" destId="{9F64AF4A-0AF1-4376-A2D7-64C27091C3BB}" srcOrd="0" destOrd="0" presId="urn:microsoft.com/office/officeart/2008/layout/LinedList"/>
    <dgm:cxn modelId="{2EB539C0-BA47-4A3A-88B0-D92AB1FCE9FA}" srcId="{DB19D06D-551B-4884-86DE-BCD69954CA11}" destId="{6B14FA10-1F93-4957-9900-D6E3DC1BB2BD}" srcOrd="2" destOrd="0" parTransId="{0CA351FB-B8ED-49A1-B17E-80578CB1B002}" sibTransId="{D6866B76-2802-4897-9AE0-3EE54DFD740D}"/>
    <dgm:cxn modelId="{FFFE0BD1-AD57-4BAC-A1AC-2859DEED5122}" srcId="{DB19D06D-551B-4884-86DE-BCD69954CA11}" destId="{9A64804E-650A-4833-A9A8-52ED6440EC55}" srcOrd="1" destOrd="0" parTransId="{DFAFBFA8-91AC-45CE-9813-CB5FE71C96BE}" sibTransId="{FE4F91E9-3B1F-459E-8196-062B703E0AB2}"/>
    <dgm:cxn modelId="{32BC77FD-EC1D-4A74-9C61-8351E1935BB4}" srcId="{DB19D06D-551B-4884-86DE-BCD69954CA11}" destId="{5BFF947F-A07B-4660-9DD4-855475C56731}" srcOrd="0" destOrd="0" parTransId="{CB21F739-1830-4658-AFFF-F500D5B51F5F}" sibTransId="{476DB7CB-A80D-4B32-BB84-452DD5E5A17D}"/>
    <dgm:cxn modelId="{2DDBD99D-43A7-473B-8EDF-F049B5A7545E}" type="presParOf" srcId="{6EF95118-2224-42B5-93A9-62B067C9F1C4}" destId="{E490ED3E-83A8-4543-87FC-2E2E2C70D131}" srcOrd="0" destOrd="0" presId="urn:microsoft.com/office/officeart/2008/layout/LinedList"/>
    <dgm:cxn modelId="{F759C209-9F95-432E-815F-9B258C1CA888}" type="presParOf" srcId="{6EF95118-2224-42B5-93A9-62B067C9F1C4}" destId="{2FE34BB6-D4D8-4608-8978-EB0396C3B96B}" srcOrd="1" destOrd="0" presId="urn:microsoft.com/office/officeart/2008/layout/LinedList"/>
    <dgm:cxn modelId="{E0CCCA42-652E-4CE1-89F5-D53BC3EB460E}" type="presParOf" srcId="{2FE34BB6-D4D8-4608-8978-EB0396C3B96B}" destId="{0978F303-6573-4E29-B83F-537497FE9DAA}" srcOrd="0" destOrd="0" presId="urn:microsoft.com/office/officeart/2008/layout/LinedList"/>
    <dgm:cxn modelId="{A5C453E3-8186-451C-BA46-C3068E04281A}" type="presParOf" srcId="{2FE34BB6-D4D8-4608-8978-EB0396C3B96B}" destId="{3511C689-673C-4C53-B171-F40B2AF344B0}" srcOrd="1" destOrd="0" presId="urn:microsoft.com/office/officeart/2008/layout/LinedList"/>
    <dgm:cxn modelId="{9D719495-4734-4F9F-BA24-7C32161175FA}" type="presParOf" srcId="{6EF95118-2224-42B5-93A9-62B067C9F1C4}" destId="{214FDB27-58BF-49AC-8BA6-01307D21BD07}" srcOrd="2" destOrd="0" presId="urn:microsoft.com/office/officeart/2008/layout/LinedList"/>
    <dgm:cxn modelId="{B09BE53D-75B8-41D9-9982-9F9E4769ABB6}" type="presParOf" srcId="{6EF95118-2224-42B5-93A9-62B067C9F1C4}" destId="{6596BC7D-906A-4765-A564-6534B88EE5B4}" srcOrd="3" destOrd="0" presId="urn:microsoft.com/office/officeart/2008/layout/LinedList"/>
    <dgm:cxn modelId="{7449AA0A-37A1-4C24-BE3C-CCF2ACA150C5}" type="presParOf" srcId="{6596BC7D-906A-4765-A564-6534B88EE5B4}" destId="{31D17CA6-5F8A-46CE-8BBE-9C35F4B29BD9}" srcOrd="0" destOrd="0" presId="urn:microsoft.com/office/officeart/2008/layout/LinedList"/>
    <dgm:cxn modelId="{C65B3AF4-D96F-43F5-BB9C-25A0775C7107}" type="presParOf" srcId="{6596BC7D-906A-4765-A564-6534B88EE5B4}" destId="{EBE7FC14-F79C-4053-BC69-AE89B55AECB3}" srcOrd="1" destOrd="0" presId="urn:microsoft.com/office/officeart/2008/layout/LinedList"/>
    <dgm:cxn modelId="{22A595E1-D40C-448B-8FE7-E22C15E51354}" type="presParOf" srcId="{6EF95118-2224-42B5-93A9-62B067C9F1C4}" destId="{259D7807-84D1-4820-8C54-1B0E7737CAEC}" srcOrd="4" destOrd="0" presId="urn:microsoft.com/office/officeart/2008/layout/LinedList"/>
    <dgm:cxn modelId="{725D7817-81B1-42AC-AE77-1FDE292225FC}" type="presParOf" srcId="{6EF95118-2224-42B5-93A9-62B067C9F1C4}" destId="{852BF051-BA2C-4143-93D7-0CF81F150A08}" srcOrd="5" destOrd="0" presId="urn:microsoft.com/office/officeart/2008/layout/LinedList"/>
    <dgm:cxn modelId="{2584C04D-1E47-4810-A8B8-372A9182FA60}" type="presParOf" srcId="{852BF051-BA2C-4143-93D7-0CF81F150A08}" destId="{473703DC-C80A-4D67-8249-6BAFA960C03F}" srcOrd="0" destOrd="0" presId="urn:microsoft.com/office/officeart/2008/layout/LinedList"/>
    <dgm:cxn modelId="{97C4F599-9DC2-4946-8314-9B18DAE0E708}" type="presParOf" srcId="{852BF051-BA2C-4143-93D7-0CF81F150A08}" destId="{5B2EAA48-D927-42D5-B335-76459BDBE36F}" srcOrd="1" destOrd="0" presId="urn:microsoft.com/office/officeart/2008/layout/LinedList"/>
    <dgm:cxn modelId="{7FF24512-9E1F-4BF4-8908-6D1525B78D30}" type="presParOf" srcId="{6EF95118-2224-42B5-93A9-62B067C9F1C4}" destId="{A4E75ADC-FC22-437E-B29C-B8EE17B3926F}" srcOrd="6" destOrd="0" presId="urn:microsoft.com/office/officeart/2008/layout/LinedList"/>
    <dgm:cxn modelId="{B13BF0E5-8C0A-4B14-A895-BDC711853BFC}" type="presParOf" srcId="{6EF95118-2224-42B5-93A9-62B067C9F1C4}" destId="{0D513715-CD39-4765-9E96-AAA717E629C3}" srcOrd="7" destOrd="0" presId="urn:microsoft.com/office/officeart/2008/layout/LinedList"/>
    <dgm:cxn modelId="{9DB4CC53-C714-418D-88B5-DA3D92037552}" type="presParOf" srcId="{0D513715-CD39-4765-9E96-AAA717E629C3}" destId="{9F64AF4A-0AF1-4376-A2D7-64C27091C3BB}" srcOrd="0" destOrd="0" presId="urn:microsoft.com/office/officeart/2008/layout/LinedList"/>
    <dgm:cxn modelId="{CF859975-7B55-46C1-920E-7BB0145B76A7}" type="presParOf" srcId="{0D513715-CD39-4765-9E96-AAA717E629C3}" destId="{7715B4E6-2A54-4713-8202-61C3108E50E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7E54359-CEDE-45F6-9CE2-0BB94DFFFFB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C6CF14-4F09-4FBC-A8FC-E426710BC1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created a model that considers different, important factors when selecting an opportunity</a:t>
          </a:r>
        </a:p>
      </dgm:t>
    </dgm:pt>
    <dgm:pt modelId="{3B8E4135-9D00-4995-9E36-A7BD0FAC5EF5}" type="parTrans" cxnId="{703837CB-E828-4D1D-B7F1-1D339CAF8A03}">
      <dgm:prSet/>
      <dgm:spPr/>
      <dgm:t>
        <a:bodyPr/>
        <a:lstStyle/>
        <a:p>
          <a:endParaRPr lang="en-US"/>
        </a:p>
      </dgm:t>
    </dgm:pt>
    <dgm:pt modelId="{FD74D17C-48ED-4271-A1B8-4207C42CA335}" type="sibTrans" cxnId="{703837CB-E828-4D1D-B7F1-1D339CAF8A03}">
      <dgm:prSet/>
      <dgm:spPr/>
      <dgm:t>
        <a:bodyPr/>
        <a:lstStyle/>
        <a:p>
          <a:endParaRPr lang="en-US"/>
        </a:p>
      </dgm:t>
    </dgm:pt>
    <dgm:pt modelId="{302CA403-3F92-42FE-AE00-FBCD1F69CF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 additional factor to consider for future work is how cost of living in each area of the opportunity impacts the decision-making process?</a:t>
          </a:r>
        </a:p>
      </dgm:t>
    </dgm:pt>
    <dgm:pt modelId="{E739E849-4520-4CF5-B55D-DF965EBD1C77}" type="parTrans" cxnId="{889BF2B0-0E73-4DC0-8695-ED1145E39D56}">
      <dgm:prSet/>
      <dgm:spPr/>
      <dgm:t>
        <a:bodyPr/>
        <a:lstStyle/>
        <a:p>
          <a:endParaRPr lang="en-US"/>
        </a:p>
      </dgm:t>
    </dgm:pt>
    <dgm:pt modelId="{1A4E160D-9AF3-4C4F-B62A-9C6AD4C8F8DF}" type="sibTrans" cxnId="{889BF2B0-0E73-4DC0-8695-ED1145E39D56}">
      <dgm:prSet/>
      <dgm:spPr/>
      <dgm:t>
        <a:bodyPr/>
        <a:lstStyle/>
        <a:p>
          <a:endParaRPr lang="en-US"/>
        </a:p>
      </dgm:t>
    </dgm:pt>
    <dgm:pt modelId="{711F6C10-B35B-4313-8450-14E0C38040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Could it sometimes make more sense to commute a little bit longer or to move closer to your job?</a:t>
          </a:r>
        </a:p>
      </dgm:t>
    </dgm:pt>
    <dgm:pt modelId="{E3C2969F-ADBB-47C6-980A-11221A48A16E}" type="parTrans" cxnId="{BE6A4F46-9251-4A56-90E8-4A3949721CDD}">
      <dgm:prSet/>
      <dgm:spPr/>
      <dgm:t>
        <a:bodyPr/>
        <a:lstStyle/>
        <a:p>
          <a:endParaRPr lang="en-US"/>
        </a:p>
      </dgm:t>
    </dgm:pt>
    <dgm:pt modelId="{00EA8DE7-8E94-4E61-8665-B8E8CFDE171A}" type="sibTrans" cxnId="{BE6A4F46-9251-4A56-90E8-4A3949721CDD}">
      <dgm:prSet/>
      <dgm:spPr/>
      <dgm:t>
        <a:bodyPr/>
        <a:lstStyle/>
        <a:p>
          <a:endParaRPr lang="en-US"/>
        </a:p>
      </dgm:t>
    </dgm:pt>
    <dgm:pt modelId="{871A4F42-10E4-49D5-8360-504FFC4D8B62}" type="pres">
      <dgm:prSet presAssocID="{47E54359-CEDE-45F6-9CE2-0BB94DFFFFB8}" presName="root" presStyleCnt="0">
        <dgm:presLayoutVars>
          <dgm:dir/>
          <dgm:resizeHandles val="exact"/>
        </dgm:presLayoutVars>
      </dgm:prSet>
      <dgm:spPr/>
    </dgm:pt>
    <dgm:pt modelId="{6273D9BD-A0EE-45FE-814C-8F49BCE037A8}" type="pres">
      <dgm:prSet presAssocID="{F1C6CF14-4F09-4FBC-A8FC-E426710BC164}" presName="compNode" presStyleCnt="0"/>
      <dgm:spPr/>
    </dgm:pt>
    <dgm:pt modelId="{428ACCC9-198B-49DE-AC52-FB469B20490A}" type="pres">
      <dgm:prSet presAssocID="{F1C6CF14-4F09-4FBC-A8FC-E426710BC164}" presName="bgRect" presStyleLbl="bgShp" presStyleIdx="0" presStyleCnt="3"/>
      <dgm:spPr/>
    </dgm:pt>
    <dgm:pt modelId="{ABCE7414-EAE2-4A39-953E-A1DBC4C539DC}" type="pres">
      <dgm:prSet presAssocID="{F1C6CF14-4F09-4FBC-A8FC-E426710BC16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0143DF09-821E-4D29-8A76-F4F4588F57B3}" type="pres">
      <dgm:prSet presAssocID="{F1C6CF14-4F09-4FBC-A8FC-E426710BC164}" presName="spaceRect" presStyleCnt="0"/>
      <dgm:spPr/>
    </dgm:pt>
    <dgm:pt modelId="{F9510C5B-198E-4185-94A9-8EB7C85827D3}" type="pres">
      <dgm:prSet presAssocID="{F1C6CF14-4F09-4FBC-A8FC-E426710BC164}" presName="parTx" presStyleLbl="revTx" presStyleIdx="0" presStyleCnt="3">
        <dgm:presLayoutVars>
          <dgm:chMax val="0"/>
          <dgm:chPref val="0"/>
        </dgm:presLayoutVars>
      </dgm:prSet>
      <dgm:spPr/>
    </dgm:pt>
    <dgm:pt modelId="{CBC2183A-C51A-4222-AE83-F5EE3DAED1A4}" type="pres">
      <dgm:prSet presAssocID="{FD74D17C-48ED-4271-A1B8-4207C42CA335}" presName="sibTrans" presStyleCnt="0"/>
      <dgm:spPr/>
    </dgm:pt>
    <dgm:pt modelId="{5546F2A1-E6EA-4CF4-825C-6B0AA456B358}" type="pres">
      <dgm:prSet presAssocID="{302CA403-3F92-42FE-AE00-FBCD1F69CFD6}" presName="compNode" presStyleCnt="0"/>
      <dgm:spPr/>
    </dgm:pt>
    <dgm:pt modelId="{A504FB56-A023-4888-8B57-DAAF99508C90}" type="pres">
      <dgm:prSet presAssocID="{302CA403-3F92-42FE-AE00-FBCD1F69CFD6}" presName="bgRect" presStyleLbl="bgShp" presStyleIdx="1" presStyleCnt="3"/>
      <dgm:spPr/>
    </dgm:pt>
    <dgm:pt modelId="{37FB0DF2-46A1-4F8E-9648-BDF512D25634}" type="pres">
      <dgm:prSet presAssocID="{302CA403-3F92-42FE-AE00-FBCD1F69CFD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314AD464-F6A6-4012-82ED-998B87B17DD9}" type="pres">
      <dgm:prSet presAssocID="{302CA403-3F92-42FE-AE00-FBCD1F69CFD6}" presName="spaceRect" presStyleCnt="0"/>
      <dgm:spPr/>
    </dgm:pt>
    <dgm:pt modelId="{138A8D3C-52C2-424C-902E-43C6A387A335}" type="pres">
      <dgm:prSet presAssocID="{302CA403-3F92-42FE-AE00-FBCD1F69CFD6}" presName="parTx" presStyleLbl="revTx" presStyleIdx="1" presStyleCnt="3">
        <dgm:presLayoutVars>
          <dgm:chMax val="0"/>
          <dgm:chPref val="0"/>
        </dgm:presLayoutVars>
      </dgm:prSet>
      <dgm:spPr/>
    </dgm:pt>
    <dgm:pt modelId="{78414582-23D3-4983-8BFB-307E715C8DB3}" type="pres">
      <dgm:prSet presAssocID="{1A4E160D-9AF3-4C4F-B62A-9C6AD4C8F8DF}" presName="sibTrans" presStyleCnt="0"/>
      <dgm:spPr/>
    </dgm:pt>
    <dgm:pt modelId="{58039072-47C4-4517-A73F-921A3F7D5ED3}" type="pres">
      <dgm:prSet presAssocID="{711F6C10-B35B-4313-8450-14E0C3804021}" presName="compNode" presStyleCnt="0"/>
      <dgm:spPr/>
    </dgm:pt>
    <dgm:pt modelId="{DB7C3CBD-9727-4B81-9DB7-3F8E11F3B9EF}" type="pres">
      <dgm:prSet presAssocID="{711F6C10-B35B-4313-8450-14E0C3804021}" presName="bgRect" presStyleLbl="bgShp" presStyleIdx="2" presStyleCnt="3"/>
      <dgm:spPr/>
    </dgm:pt>
    <dgm:pt modelId="{F93D844A-CCB5-4635-A62D-FB79D50B1E09}" type="pres">
      <dgm:prSet presAssocID="{711F6C10-B35B-4313-8450-14E0C380402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71D977CF-BD41-4F68-A058-E28462669253}" type="pres">
      <dgm:prSet presAssocID="{711F6C10-B35B-4313-8450-14E0C3804021}" presName="spaceRect" presStyleCnt="0"/>
      <dgm:spPr/>
    </dgm:pt>
    <dgm:pt modelId="{75223A5C-B719-4CD0-BCA6-0AD2F1D61284}" type="pres">
      <dgm:prSet presAssocID="{711F6C10-B35B-4313-8450-14E0C380402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416AB15-A61F-45F7-B65F-B3512D375EB1}" type="presOf" srcId="{47E54359-CEDE-45F6-9CE2-0BB94DFFFFB8}" destId="{871A4F42-10E4-49D5-8360-504FFC4D8B62}" srcOrd="0" destOrd="0" presId="urn:microsoft.com/office/officeart/2018/2/layout/IconVerticalSolidList"/>
    <dgm:cxn modelId="{BE6A4F46-9251-4A56-90E8-4A3949721CDD}" srcId="{47E54359-CEDE-45F6-9CE2-0BB94DFFFFB8}" destId="{711F6C10-B35B-4313-8450-14E0C3804021}" srcOrd="2" destOrd="0" parTransId="{E3C2969F-ADBB-47C6-980A-11221A48A16E}" sibTransId="{00EA8DE7-8E94-4E61-8665-B8E8CFDE171A}"/>
    <dgm:cxn modelId="{ADD51B68-D335-4A4B-B521-44D594529FE2}" type="presOf" srcId="{302CA403-3F92-42FE-AE00-FBCD1F69CFD6}" destId="{138A8D3C-52C2-424C-902E-43C6A387A335}" srcOrd="0" destOrd="0" presId="urn:microsoft.com/office/officeart/2018/2/layout/IconVerticalSolidList"/>
    <dgm:cxn modelId="{A4C06859-B41D-43D7-92C3-838AF37794C7}" type="presOf" srcId="{711F6C10-B35B-4313-8450-14E0C3804021}" destId="{75223A5C-B719-4CD0-BCA6-0AD2F1D61284}" srcOrd="0" destOrd="0" presId="urn:microsoft.com/office/officeart/2018/2/layout/IconVerticalSolidList"/>
    <dgm:cxn modelId="{7810858F-E8FA-4427-B497-9C9568694ADA}" type="presOf" srcId="{F1C6CF14-4F09-4FBC-A8FC-E426710BC164}" destId="{F9510C5B-198E-4185-94A9-8EB7C85827D3}" srcOrd="0" destOrd="0" presId="urn:microsoft.com/office/officeart/2018/2/layout/IconVerticalSolidList"/>
    <dgm:cxn modelId="{889BF2B0-0E73-4DC0-8695-ED1145E39D56}" srcId="{47E54359-CEDE-45F6-9CE2-0BB94DFFFFB8}" destId="{302CA403-3F92-42FE-AE00-FBCD1F69CFD6}" srcOrd="1" destOrd="0" parTransId="{E739E849-4520-4CF5-B55D-DF965EBD1C77}" sibTransId="{1A4E160D-9AF3-4C4F-B62A-9C6AD4C8F8DF}"/>
    <dgm:cxn modelId="{703837CB-E828-4D1D-B7F1-1D339CAF8A03}" srcId="{47E54359-CEDE-45F6-9CE2-0BB94DFFFFB8}" destId="{F1C6CF14-4F09-4FBC-A8FC-E426710BC164}" srcOrd="0" destOrd="0" parTransId="{3B8E4135-9D00-4995-9E36-A7BD0FAC5EF5}" sibTransId="{FD74D17C-48ED-4271-A1B8-4207C42CA335}"/>
    <dgm:cxn modelId="{D3723B86-5D37-4C3D-A493-85B31965B7FE}" type="presParOf" srcId="{871A4F42-10E4-49D5-8360-504FFC4D8B62}" destId="{6273D9BD-A0EE-45FE-814C-8F49BCE037A8}" srcOrd="0" destOrd="0" presId="urn:microsoft.com/office/officeart/2018/2/layout/IconVerticalSolidList"/>
    <dgm:cxn modelId="{BF051AF2-3AD5-49D3-808C-F7BBB6FDB15F}" type="presParOf" srcId="{6273D9BD-A0EE-45FE-814C-8F49BCE037A8}" destId="{428ACCC9-198B-49DE-AC52-FB469B20490A}" srcOrd="0" destOrd="0" presId="urn:microsoft.com/office/officeart/2018/2/layout/IconVerticalSolidList"/>
    <dgm:cxn modelId="{95AFFAA1-084E-41D2-93C0-1DFE83C130EC}" type="presParOf" srcId="{6273D9BD-A0EE-45FE-814C-8F49BCE037A8}" destId="{ABCE7414-EAE2-4A39-953E-A1DBC4C539DC}" srcOrd="1" destOrd="0" presId="urn:microsoft.com/office/officeart/2018/2/layout/IconVerticalSolidList"/>
    <dgm:cxn modelId="{086B1684-0003-4D6F-8114-A6B2FA4AA7B1}" type="presParOf" srcId="{6273D9BD-A0EE-45FE-814C-8F49BCE037A8}" destId="{0143DF09-821E-4D29-8A76-F4F4588F57B3}" srcOrd="2" destOrd="0" presId="urn:microsoft.com/office/officeart/2018/2/layout/IconVerticalSolidList"/>
    <dgm:cxn modelId="{BC96D220-3839-4F45-87F7-C3E7ECEFD8C7}" type="presParOf" srcId="{6273D9BD-A0EE-45FE-814C-8F49BCE037A8}" destId="{F9510C5B-198E-4185-94A9-8EB7C85827D3}" srcOrd="3" destOrd="0" presId="urn:microsoft.com/office/officeart/2018/2/layout/IconVerticalSolidList"/>
    <dgm:cxn modelId="{0E1BFC5A-B7AF-4984-9987-6CF912BB9A7E}" type="presParOf" srcId="{871A4F42-10E4-49D5-8360-504FFC4D8B62}" destId="{CBC2183A-C51A-4222-AE83-F5EE3DAED1A4}" srcOrd="1" destOrd="0" presId="urn:microsoft.com/office/officeart/2018/2/layout/IconVerticalSolidList"/>
    <dgm:cxn modelId="{DA1BCFD8-829B-421D-8734-1DCCCBA0B22F}" type="presParOf" srcId="{871A4F42-10E4-49D5-8360-504FFC4D8B62}" destId="{5546F2A1-E6EA-4CF4-825C-6B0AA456B358}" srcOrd="2" destOrd="0" presId="urn:microsoft.com/office/officeart/2018/2/layout/IconVerticalSolidList"/>
    <dgm:cxn modelId="{8DFD6207-4C6C-4777-B099-516B66F4C65A}" type="presParOf" srcId="{5546F2A1-E6EA-4CF4-825C-6B0AA456B358}" destId="{A504FB56-A023-4888-8B57-DAAF99508C90}" srcOrd="0" destOrd="0" presId="urn:microsoft.com/office/officeart/2018/2/layout/IconVerticalSolidList"/>
    <dgm:cxn modelId="{37B91A3F-913A-4A14-BBE8-B8B7FD271485}" type="presParOf" srcId="{5546F2A1-E6EA-4CF4-825C-6B0AA456B358}" destId="{37FB0DF2-46A1-4F8E-9648-BDF512D25634}" srcOrd="1" destOrd="0" presId="urn:microsoft.com/office/officeart/2018/2/layout/IconVerticalSolidList"/>
    <dgm:cxn modelId="{1F5DF792-9095-4041-B389-CF4992D7952C}" type="presParOf" srcId="{5546F2A1-E6EA-4CF4-825C-6B0AA456B358}" destId="{314AD464-F6A6-4012-82ED-998B87B17DD9}" srcOrd="2" destOrd="0" presId="urn:microsoft.com/office/officeart/2018/2/layout/IconVerticalSolidList"/>
    <dgm:cxn modelId="{6CBFA845-321D-448A-B236-48E575703951}" type="presParOf" srcId="{5546F2A1-E6EA-4CF4-825C-6B0AA456B358}" destId="{138A8D3C-52C2-424C-902E-43C6A387A335}" srcOrd="3" destOrd="0" presId="urn:microsoft.com/office/officeart/2018/2/layout/IconVerticalSolidList"/>
    <dgm:cxn modelId="{83B72BB1-F81C-426D-AFD3-F9E1EC41AC3B}" type="presParOf" srcId="{871A4F42-10E4-49D5-8360-504FFC4D8B62}" destId="{78414582-23D3-4983-8BFB-307E715C8DB3}" srcOrd="3" destOrd="0" presId="urn:microsoft.com/office/officeart/2018/2/layout/IconVerticalSolidList"/>
    <dgm:cxn modelId="{D5BCF772-875F-4A66-A3ED-81992123488A}" type="presParOf" srcId="{871A4F42-10E4-49D5-8360-504FFC4D8B62}" destId="{58039072-47C4-4517-A73F-921A3F7D5ED3}" srcOrd="4" destOrd="0" presId="urn:microsoft.com/office/officeart/2018/2/layout/IconVerticalSolidList"/>
    <dgm:cxn modelId="{D5BC091A-705A-4D9B-8EF8-BF86C0A2591B}" type="presParOf" srcId="{58039072-47C4-4517-A73F-921A3F7D5ED3}" destId="{DB7C3CBD-9727-4B81-9DB7-3F8E11F3B9EF}" srcOrd="0" destOrd="0" presId="urn:microsoft.com/office/officeart/2018/2/layout/IconVerticalSolidList"/>
    <dgm:cxn modelId="{6BA461EB-2680-4949-B72C-DCA557167932}" type="presParOf" srcId="{58039072-47C4-4517-A73F-921A3F7D5ED3}" destId="{F93D844A-CCB5-4635-A62D-FB79D50B1E09}" srcOrd="1" destOrd="0" presId="urn:microsoft.com/office/officeart/2018/2/layout/IconVerticalSolidList"/>
    <dgm:cxn modelId="{D4FBD860-52A9-4219-97B8-FE072A371F49}" type="presParOf" srcId="{58039072-47C4-4517-A73F-921A3F7D5ED3}" destId="{71D977CF-BD41-4F68-A058-E28462669253}" srcOrd="2" destOrd="0" presId="urn:microsoft.com/office/officeart/2018/2/layout/IconVerticalSolidList"/>
    <dgm:cxn modelId="{726091BB-8388-4356-91F0-4BB0B2B1161E}" type="presParOf" srcId="{58039072-47C4-4517-A73F-921A3F7D5ED3}" destId="{75223A5C-B719-4CD0-BCA6-0AD2F1D612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061AB-7EFE-4F8A-AC9D-C1E14256F283}">
      <dsp:nvSpPr>
        <dsp:cNvPr id="0" name=""/>
        <dsp:cNvSpPr/>
      </dsp:nvSpPr>
      <dsp:spPr>
        <a:xfrm>
          <a:off x="0" y="76393"/>
          <a:ext cx="10753725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When given multiple job opportunities, which one is the right one to pick objectively?</a:t>
          </a:r>
        </a:p>
      </dsp:txBody>
      <dsp:txXfrm>
        <a:off x="48547" y="124940"/>
        <a:ext cx="10656631" cy="897406"/>
      </dsp:txXfrm>
    </dsp:sp>
    <dsp:sp modelId="{5262ADEF-D496-4826-AB21-1234831793B8}">
      <dsp:nvSpPr>
        <dsp:cNvPr id="0" name=""/>
        <dsp:cNvSpPr/>
      </dsp:nvSpPr>
      <dsp:spPr>
        <a:xfrm>
          <a:off x="0" y="1142893"/>
          <a:ext cx="10753725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Do you have any preferences?</a:t>
          </a:r>
        </a:p>
      </dsp:txBody>
      <dsp:txXfrm>
        <a:off x="48547" y="1191440"/>
        <a:ext cx="10656631" cy="897406"/>
      </dsp:txXfrm>
    </dsp:sp>
    <dsp:sp modelId="{8485175D-ED2D-4AFC-8C0D-FD1721E28F63}">
      <dsp:nvSpPr>
        <dsp:cNvPr id="0" name=""/>
        <dsp:cNvSpPr/>
      </dsp:nvSpPr>
      <dsp:spPr>
        <a:xfrm>
          <a:off x="0" y="2209393"/>
          <a:ext cx="10753725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How impactful is a hybrid opportunity?</a:t>
          </a:r>
        </a:p>
      </dsp:txBody>
      <dsp:txXfrm>
        <a:off x="48547" y="2257940"/>
        <a:ext cx="10656631" cy="897406"/>
      </dsp:txXfrm>
    </dsp:sp>
    <dsp:sp modelId="{15D3B5FE-1ABC-4D75-BD6D-95C2B4F542BC}">
      <dsp:nvSpPr>
        <dsp:cNvPr id="0" name=""/>
        <dsp:cNvSpPr/>
      </dsp:nvSpPr>
      <dsp:spPr>
        <a:xfrm>
          <a:off x="0" y="3275893"/>
          <a:ext cx="10753725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If an internship is accepted, does it make sense to make it my full-time job?</a:t>
          </a:r>
        </a:p>
      </dsp:txBody>
      <dsp:txXfrm>
        <a:off x="48547" y="3324440"/>
        <a:ext cx="10656631" cy="8974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8C3F18-65FB-42FF-835A-CBF040CE9C8A}">
      <dsp:nvSpPr>
        <dsp:cNvPr id="0" name=""/>
        <dsp:cNvSpPr/>
      </dsp:nvSpPr>
      <dsp:spPr>
        <a:xfrm>
          <a:off x="0" y="679717"/>
          <a:ext cx="3024485" cy="1920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B82B7D-9FFB-437B-B451-93E910B64D34}">
      <dsp:nvSpPr>
        <dsp:cNvPr id="0" name=""/>
        <dsp:cNvSpPr/>
      </dsp:nvSpPr>
      <dsp:spPr>
        <a:xfrm>
          <a:off x="336053" y="998968"/>
          <a:ext cx="3024485" cy="1920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objective of the models is to find what job is the best fit for a student to pick with certain personal parameters and constraints.</a:t>
          </a:r>
        </a:p>
      </dsp:txBody>
      <dsp:txXfrm>
        <a:off x="392304" y="1055219"/>
        <a:ext cx="2911983" cy="1808046"/>
      </dsp:txXfrm>
    </dsp:sp>
    <dsp:sp modelId="{CEB4A0D3-C16F-4DAA-B807-D404D9034A71}">
      <dsp:nvSpPr>
        <dsp:cNvPr id="0" name=""/>
        <dsp:cNvSpPr/>
      </dsp:nvSpPr>
      <dsp:spPr>
        <a:xfrm>
          <a:off x="3696592" y="679717"/>
          <a:ext cx="3024485" cy="1920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5DDC1-C427-465B-B083-ED7475C79D89}">
      <dsp:nvSpPr>
        <dsp:cNvPr id="0" name=""/>
        <dsp:cNvSpPr/>
      </dsp:nvSpPr>
      <dsp:spPr>
        <a:xfrm>
          <a:off x="4032646" y="998968"/>
          <a:ext cx="3024485" cy="1920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 internship, full time, and hybrid models show us what job we would like to pick based on commuting, subjective preferences, and maximum pay.</a:t>
          </a:r>
        </a:p>
      </dsp:txBody>
      <dsp:txXfrm>
        <a:off x="4088897" y="1055219"/>
        <a:ext cx="2911983" cy="1808046"/>
      </dsp:txXfrm>
    </dsp:sp>
    <dsp:sp modelId="{DB8076F4-213C-4242-9303-EF1C6FCA02E6}">
      <dsp:nvSpPr>
        <dsp:cNvPr id="0" name=""/>
        <dsp:cNvSpPr/>
      </dsp:nvSpPr>
      <dsp:spPr>
        <a:xfrm>
          <a:off x="7393185" y="679717"/>
          <a:ext cx="3024485" cy="1920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DC57D-8C11-4E13-83CC-7E95E8BC96F5}">
      <dsp:nvSpPr>
        <dsp:cNvPr id="0" name=""/>
        <dsp:cNvSpPr/>
      </dsp:nvSpPr>
      <dsp:spPr>
        <a:xfrm>
          <a:off x="7729239" y="998968"/>
          <a:ext cx="3024485" cy="1920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job satisfaction model uses Glass Door ratings of certain attributes and preferences of these parameters and gives a score to each job.</a:t>
          </a:r>
        </a:p>
      </dsp:txBody>
      <dsp:txXfrm>
        <a:off x="7785490" y="1055219"/>
        <a:ext cx="2911983" cy="18080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AA40E7-7EFD-4621-8B34-0F08C31D9B7D}">
      <dsp:nvSpPr>
        <dsp:cNvPr id="0" name=""/>
        <dsp:cNvSpPr/>
      </dsp:nvSpPr>
      <dsp:spPr>
        <a:xfrm>
          <a:off x="0" y="1776"/>
          <a:ext cx="6254724" cy="7571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B60A47-31CD-4B09-952B-145BD24D2067}">
      <dsp:nvSpPr>
        <dsp:cNvPr id="0" name=""/>
        <dsp:cNvSpPr/>
      </dsp:nvSpPr>
      <dsp:spPr>
        <a:xfrm>
          <a:off x="229031" y="172131"/>
          <a:ext cx="416421" cy="4164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1F534-1DA3-4312-8673-F6B60D732A85}">
      <dsp:nvSpPr>
        <dsp:cNvPr id="0" name=""/>
        <dsp:cNvSpPr/>
      </dsp:nvSpPr>
      <dsp:spPr>
        <a:xfrm>
          <a:off x="874485" y="1776"/>
          <a:ext cx="5380238" cy="757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130" tIns="80130" rIns="80130" bIns="8013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Our vehicle's fuel efficiency is 32 mpg and holds 12 gallons in the tank</a:t>
          </a:r>
        </a:p>
      </dsp:txBody>
      <dsp:txXfrm>
        <a:off x="874485" y="1776"/>
        <a:ext cx="5380238" cy="757130"/>
      </dsp:txXfrm>
    </dsp:sp>
    <dsp:sp modelId="{B2C8F711-A79F-4910-8E9F-D85FE162A79A}">
      <dsp:nvSpPr>
        <dsp:cNvPr id="0" name=""/>
        <dsp:cNvSpPr/>
      </dsp:nvSpPr>
      <dsp:spPr>
        <a:xfrm>
          <a:off x="0" y="948189"/>
          <a:ext cx="6254724" cy="7571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331442-978A-4418-B528-B824724E8C86}">
      <dsp:nvSpPr>
        <dsp:cNvPr id="0" name=""/>
        <dsp:cNvSpPr/>
      </dsp:nvSpPr>
      <dsp:spPr>
        <a:xfrm>
          <a:off x="229031" y="1118544"/>
          <a:ext cx="416421" cy="4164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36DD4-F55F-4D0E-B7B3-72D6FC7867B6}">
      <dsp:nvSpPr>
        <dsp:cNvPr id="0" name=""/>
        <dsp:cNvSpPr/>
      </dsp:nvSpPr>
      <dsp:spPr>
        <a:xfrm>
          <a:off x="874485" y="948189"/>
          <a:ext cx="5380238" cy="757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130" tIns="80130" rIns="80130" bIns="8013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Gas costs $3.56 per gallon</a:t>
          </a:r>
        </a:p>
      </dsp:txBody>
      <dsp:txXfrm>
        <a:off x="874485" y="948189"/>
        <a:ext cx="5380238" cy="757130"/>
      </dsp:txXfrm>
    </dsp:sp>
    <dsp:sp modelId="{CBAE1BD1-D25E-4C6F-A60A-7BA8E15E4B28}">
      <dsp:nvSpPr>
        <dsp:cNvPr id="0" name=""/>
        <dsp:cNvSpPr/>
      </dsp:nvSpPr>
      <dsp:spPr>
        <a:xfrm>
          <a:off x="0" y="1894603"/>
          <a:ext cx="6254724" cy="7571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E2E354-32FD-4466-B8FC-9FFFCC1278C9}">
      <dsp:nvSpPr>
        <dsp:cNvPr id="0" name=""/>
        <dsp:cNvSpPr/>
      </dsp:nvSpPr>
      <dsp:spPr>
        <a:xfrm>
          <a:off x="229031" y="2064957"/>
          <a:ext cx="416421" cy="4164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867D24-6C71-4685-AF32-EE591398518B}">
      <dsp:nvSpPr>
        <dsp:cNvPr id="0" name=""/>
        <dsp:cNvSpPr/>
      </dsp:nvSpPr>
      <dsp:spPr>
        <a:xfrm>
          <a:off x="874485" y="1894603"/>
          <a:ext cx="5380238" cy="757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130" tIns="80130" rIns="80130" bIns="8013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Our origin is using Floria Polytechnic's address</a:t>
          </a:r>
        </a:p>
      </dsp:txBody>
      <dsp:txXfrm>
        <a:off x="874485" y="1894603"/>
        <a:ext cx="5380238" cy="757130"/>
      </dsp:txXfrm>
    </dsp:sp>
    <dsp:sp modelId="{B62399AD-C6F0-4377-9F20-6DA37C45E02D}">
      <dsp:nvSpPr>
        <dsp:cNvPr id="0" name=""/>
        <dsp:cNvSpPr/>
      </dsp:nvSpPr>
      <dsp:spPr>
        <a:xfrm>
          <a:off x="0" y="2841016"/>
          <a:ext cx="6254724" cy="7571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6066E-FF64-4271-85E6-7D11D2633397}">
      <dsp:nvSpPr>
        <dsp:cNvPr id="0" name=""/>
        <dsp:cNvSpPr/>
      </dsp:nvSpPr>
      <dsp:spPr>
        <a:xfrm>
          <a:off x="229031" y="3011370"/>
          <a:ext cx="416421" cy="4164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70A820-2931-4211-8597-891F01127B88}">
      <dsp:nvSpPr>
        <dsp:cNvPr id="0" name=""/>
        <dsp:cNvSpPr/>
      </dsp:nvSpPr>
      <dsp:spPr>
        <a:xfrm>
          <a:off x="874485" y="2841016"/>
          <a:ext cx="5380238" cy="757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130" tIns="80130" rIns="80130" bIns="8013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estimated time it takes is to reach location in minutes was based off Google maps at the time of 7:32p on 4/17/23</a:t>
          </a:r>
        </a:p>
      </dsp:txBody>
      <dsp:txXfrm>
        <a:off x="874485" y="2841016"/>
        <a:ext cx="5380238" cy="757130"/>
      </dsp:txXfrm>
    </dsp:sp>
    <dsp:sp modelId="{DA08393C-863B-4292-BE98-BC8545967505}">
      <dsp:nvSpPr>
        <dsp:cNvPr id="0" name=""/>
        <dsp:cNvSpPr/>
      </dsp:nvSpPr>
      <dsp:spPr>
        <a:xfrm>
          <a:off x="0" y="3787429"/>
          <a:ext cx="6254724" cy="7571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5E2BC7-14D7-4125-B540-49A5DE379455}">
      <dsp:nvSpPr>
        <dsp:cNvPr id="0" name=""/>
        <dsp:cNvSpPr/>
      </dsp:nvSpPr>
      <dsp:spPr>
        <a:xfrm>
          <a:off x="229031" y="3957783"/>
          <a:ext cx="416421" cy="4164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E0320B-DF3C-4809-B1C8-32F135650CFF}">
      <dsp:nvSpPr>
        <dsp:cNvPr id="0" name=""/>
        <dsp:cNvSpPr/>
      </dsp:nvSpPr>
      <dsp:spPr>
        <a:xfrm>
          <a:off x="874485" y="3787429"/>
          <a:ext cx="5380238" cy="757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130" tIns="80130" rIns="80130" bIns="8013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Some internship salaries are known from peers, but all other salaries and most job scores are all arbitrary</a:t>
          </a:r>
        </a:p>
      </dsp:txBody>
      <dsp:txXfrm>
        <a:off x="874485" y="3787429"/>
        <a:ext cx="5380238" cy="757130"/>
      </dsp:txXfrm>
    </dsp:sp>
    <dsp:sp modelId="{036F7545-8071-4BD0-BEFB-342301E70E49}">
      <dsp:nvSpPr>
        <dsp:cNvPr id="0" name=""/>
        <dsp:cNvSpPr/>
      </dsp:nvSpPr>
      <dsp:spPr>
        <a:xfrm>
          <a:off x="0" y="4733842"/>
          <a:ext cx="6254724" cy="7571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ADA673-6790-4ED7-BB1D-8B8E2A878830}">
      <dsp:nvSpPr>
        <dsp:cNvPr id="0" name=""/>
        <dsp:cNvSpPr/>
      </dsp:nvSpPr>
      <dsp:spPr>
        <a:xfrm>
          <a:off x="229031" y="4904197"/>
          <a:ext cx="416421" cy="41642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5C3D36-3825-42D7-A18A-C134DECD5C9B}">
      <dsp:nvSpPr>
        <dsp:cNvPr id="0" name=""/>
        <dsp:cNvSpPr/>
      </dsp:nvSpPr>
      <dsp:spPr>
        <a:xfrm>
          <a:off x="874485" y="4733842"/>
          <a:ext cx="5380238" cy="757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130" tIns="80130" rIns="80130" bIns="8013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models operate in three-month intervals.</a:t>
          </a:r>
        </a:p>
      </dsp:txBody>
      <dsp:txXfrm>
        <a:off x="874485" y="4733842"/>
        <a:ext cx="5380238" cy="7571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1071B9-8409-437B-BF39-C258FF480DFC}">
      <dsp:nvSpPr>
        <dsp:cNvPr id="0" name=""/>
        <dsp:cNvSpPr/>
      </dsp:nvSpPr>
      <dsp:spPr>
        <a:xfrm>
          <a:off x="732320" y="1340"/>
          <a:ext cx="2948440" cy="1769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Less than or equal to a roundtrip of 3000 miles </a:t>
          </a:r>
        </a:p>
      </dsp:txBody>
      <dsp:txXfrm>
        <a:off x="732320" y="1340"/>
        <a:ext cx="2948440" cy="1769064"/>
      </dsp:txXfrm>
    </dsp:sp>
    <dsp:sp modelId="{486E2797-0A59-49D8-8B6D-76A0AEAE27DC}">
      <dsp:nvSpPr>
        <dsp:cNvPr id="0" name=""/>
        <dsp:cNvSpPr/>
      </dsp:nvSpPr>
      <dsp:spPr>
        <a:xfrm>
          <a:off x="3975604" y="1340"/>
          <a:ext cx="2948440" cy="1769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Less than or equal to spending 3000 minutes driving throughout 3 months</a:t>
          </a:r>
        </a:p>
      </dsp:txBody>
      <dsp:txXfrm>
        <a:off x="3975604" y="1340"/>
        <a:ext cx="2948440" cy="1769064"/>
      </dsp:txXfrm>
    </dsp:sp>
    <dsp:sp modelId="{E0E36A2F-5385-49FA-AC5B-6970C03F83B3}">
      <dsp:nvSpPr>
        <dsp:cNvPr id="0" name=""/>
        <dsp:cNvSpPr/>
      </dsp:nvSpPr>
      <dsp:spPr>
        <a:xfrm>
          <a:off x="7218888" y="1340"/>
          <a:ext cx="2948440" cy="1769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Less than or equal to spending $400 on gas throughout the 3 months</a:t>
          </a:r>
        </a:p>
      </dsp:txBody>
      <dsp:txXfrm>
        <a:off x="7218888" y="1340"/>
        <a:ext cx="2948440" cy="1769064"/>
      </dsp:txXfrm>
    </dsp:sp>
    <dsp:sp modelId="{065BD543-5ADC-4A3B-98F7-5BF9C5EE0107}">
      <dsp:nvSpPr>
        <dsp:cNvPr id="0" name=""/>
        <dsp:cNvSpPr/>
      </dsp:nvSpPr>
      <dsp:spPr>
        <a:xfrm>
          <a:off x="732320" y="2065249"/>
          <a:ext cx="2948440" cy="1769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Less than or equal to spending $2000 of an opportunity cost throughout the 3 months</a:t>
          </a:r>
        </a:p>
      </dsp:txBody>
      <dsp:txXfrm>
        <a:off x="732320" y="2065249"/>
        <a:ext cx="2948440" cy="1769064"/>
      </dsp:txXfrm>
    </dsp:sp>
    <dsp:sp modelId="{87FF3F5D-B410-419A-8EDE-9C15F68CB000}">
      <dsp:nvSpPr>
        <dsp:cNvPr id="0" name=""/>
        <dsp:cNvSpPr/>
      </dsp:nvSpPr>
      <dsp:spPr>
        <a:xfrm>
          <a:off x="3975604" y="2065249"/>
          <a:ext cx="2948440" cy="1769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Greater than or equal to an overall job preference score of 5.5</a:t>
          </a:r>
        </a:p>
      </dsp:txBody>
      <dsp:txXfrm>
        <a:off x="3975604" y="2065249"/>
        <a:ext cx="2948440" cy="1769064"/>
      </dsp:txXfrm>
    </dsp:sp>
    <dsp:sp modelId="{5DCFE739-209A-4263-9203-AA8ACF5F7B3F}">
      <dsp:nvSpPr>
        <dsp:cNvPr id="0" name=""/>
        <dsp:cNvSpPr/>
      </dsp:nvSpPr>
      <dsp:spPr>
        <a:xfrm>
          <a:off x="7218888" y="2065249"/>
          <a:ext cx="2948440" cy="1769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Greater than or equal to an earnings profit of either $5500 or $18000 after subtracting costs </a:t>
          </a:r>
        </a:p>
      </dsp:txBody>
      <dsp:txXfrm>
        <a:off x="7218888" y="2065249"/>
        <a:ext cx="2948440" cy="17690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799BB8-F818-46E9-B323-9EA8D467F5E9}">
      <dsp:nvSpPr>
        <dsp:cNvPr id="0" name=""/>
        <dsp:cNvSpPr/>
      </dsp:nvSpPr>
      <dsp:spPr>
        <a:xfrm>
          <a:off x="0" y="0"/>
          <a:ext cx="5844269" cy="11298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goal of the scoring model is to accurately consider the qualitative data and preferences that are important to each workplace choice</a:t>
          </a:r>
        </a:p>
      </dsp:txBody>
      <dsp:txXfrm>
        <a:off x="33092" y="33092"/>
        <a:ext cx="4625067" cy="1063671"/>
      </dsp:txXfrm>
    </dsp:sp>
    <dsp:sp modelId="{6BB0EE60-D41D-4B2B-A908-65A25960332A}">
      <dsp:nvSpPr>
        <dsp:cNvPr id="0" name=""/>
        <dsp:cNvSpPr/>
      </dsp:nvSpPr>
      <dsp:spPr>
        <a:xfrm>
          <a:off x="515670" y="1318164"/>
          <a:ext cx="5844269" cy="11298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62398"/>
                <a:satOff val="-331"/>
                <a:lumOff val="-6961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762398"/>
                <a:satOff val="-331"/>
                <a:lumOff val="-6961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762398"/>
                <a:satOff val="-331"/>
                <a:lumOff val="-6961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end score is a combination of how well each company performs in each additional category besides pay</a:t>
          </a:r>
        </a:p>
      </dsp:txBody>
      <dsp:txXfrm>
        <a:off x="548762" y="1351256"/>
        <a:ext cx="4528008" cy="1063671"/>
      </dsp:txXfrm>
    </dsp:sp>
    <dsp:sp modelId="{0CA89609-B67E-4DC8-9BDB-2AD1D10D3753}">
      <dsp:nvSpPr>
        <dsp:cNvPr id="0" name=""/>
        <dsp:cNvSpPr/>
      </dsp:nvSpPr>
      <dsp:spPr>
        <a:xfrm>
          <a:off x="1031341" y="2636329"/>
          <a:ext cx="5844269" cy="11298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524796"/>
                <a:satOff val="-662"/>
                <a:lumOff val="-13921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1524796"/>
                <a:satOff val="-662"/>
                <a:lumOff val="-13921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1524796"/>
                <a:satOff val="-662"/>
                <a:lumOff val="-13921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end score for each company will be considered as a factor in the constraints of our 0-1 Integer Models</a:t>
          </a:r>
        </a:p>
      </dsp:txBody>
      <dsp:txXfrm>
        <a:off x="1064433" y="2669421"/>
        <a:ext cx="4528008" cy="1063671"/>
      </dsp:txXfrm>
    </dsp:sp>
    <dsp:sp modelId="{038EC71C-987E-4C89-A92C-092EA9DAF399}">
      <dsp:nvSpPr>
        <dsp:cNvPr id="0" name=""/>
        <dsp:cNvSpPr/>
      </dsp:nvSpPr>
      <dsp:spPr>
        <a:xfrm>
          <a:off x="5109863" y="856807"/>
          <a:ext cx="734406" cy="7344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5275104" y="856807"/>
        <a:ext cx="403924" cy="552641"/>
      </dsp:txXfrm>
    </dsp:sp>
    <dsp:sp modelId="{7960B4A2-9DD7-4882-8051-EBD33AFFB89F}">
      <dsp:nvSpPr>
        <dsp:cNvPr id="0" name=""/>
        <dsp:cNvSpPr/>
      </dsp:nvSpPr>
      <dsp:spPr>
        <a:xfrm>
          <a:off x="5625534" y="2167439"/>
          <a:ext cx="734406" cy="7344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798174"/>
            <a:satOff val="-6215"/>
            <a:lumOff val="-2955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798174"/>
              <a:satOff val="-6215"/>
              <a:lumOff val="-295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5790775" y="2167439"/>
        <a:ext cx="403924" cy="5526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0ED3E-83A8-4543-87FC-2E2E2C70D131}">
      <dsp:nvSpPr>
        <dsp:cNvPr id="0" name=""/>
        <dsp:cNvSpPr/>
      </dsp:nvSpPr>
      <dsp:spPr>
        <a:xfrm>
          <a:off x="0" y="0"/>
          <a:ext cx="1075372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8F303-6573-4E29-B83F-537497FE9DAA}">
      <dsp:nvSpPr>
        <dsp:cNvPr id="0" name=""/>
        <dsp:cNvSpPr/>
      </dsp:nvSpPr>
      <dsp:spPr>
        <a:xfrm>
          <a:off x="0" y="0"/>
          <a:ext cx="10753725" cy="899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Saddle Creek is the best solution for internship, so the focus should be on that opportunity for the short term.</a:t>
          </a:r>
        </a:p>
      </dsp:txBody>
      <dsp:txXfrm>
        <a:off x="0" y="0"/>
        <a:ext cx="10753725" cy="899808"/>
      </dsp:txXfrm>
    </dsp:sp>
    <dsp:sp modelId="{214FDB27-58BF-49AC-8BA6-01307D21BD07}">
      <dsp:nvSpPr>
        <dsp:cNvPr id="0" name=""/>
        <dsp:cNvSpPr/>
      </dsp:nvSpPr>
      <dsp:spPr>
        <a:xfrm>
          <a:off x="0" y="899808"/>
          <a:ext cx="1075372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17CA6-5F8A-46CE-8BBE-9C35F4B29BD9}">
      <dsp:nvSpPr>
        <dsp:cNvPr id="0" name=""/>
        <dsp:cNvSpPr/>
      </dsp:nvSpPr>
      <dsp:spPr>
        <a:xfrm>
          <a:off x="0" y="899808"/>
          <a:ext cx="10753725" cy="899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For a career, Publix should be selected as a long-term Full-Time position if there is no hybrid for all jobs</a:t>
          </a:r>
        </a:p>
      </dsp:txBody>
      <dsp:txXfrm>
        <a:off x="0" y="899808"/>
        <a:ext cx="10753725" cy="899808"/>
      </dsp:txXfrm>
    </dsp:sp>
    <dsp:sp modelId="{259D7807-84D1-4820-8C54-1B0E7737CAEC}">
      <dsp:nvSpPr>
        <dsp:cNvPr id="0" name=""/>
        <dsp:cNvSpPr/>
      </dsp:nvSpPr>
      <dsp:spPr>
        <a:xfrm>
          <a:off x="0" y="1799616"/>
          <a:ext cx="1075372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3703DC-C80A-4D67-8249-6BAFA960C03F}">
      <dsp:nvSpPr>
        <dsp:cNvPr id="0" name=""/>
        <dsp:cNvSpPr/>
      </dsp:nvSpPr>
      <dsp:spPr>
        <a:xfrm>
          <a:off x="0" y="1799616"/>
          <a:ext cx="10753725" cy="899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When WFH days are factored in, Disney is the best long-term opportunity</a:t>
          </a:r>
        </a:p>
      </dsp:txBody>
      <dsp:txXfrm>
        <a:off x="0" y="1799616"/>
        <a:ext cx="10753725" cy="899808"/>
      </dsp:txXfrm>
    </dsp:sp>
    <dsp:sp modelId="{A4E75ADC-FC22-437E-B29C-B8EE17B3926F}">
      <dsp:nvSpPr>
        <dsp:cNvPr id="0" name=""/>
        <dsp:cNvSpPr/>
      </dsp:nvSpPr>
      <dsp:spPr>
        <a:xfrm>
          <a:off x="0" y="2699425"/>
          <a:ext cx="1075372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64AF4A-0AF1-4376-A2D7-64C27091C3BB}">
      <dsp:nvSpPr>
        <dsp:cNvPr id="0" name=""/>
        <dsp:cNvSpPr/>
      </dsp:nvSpPr>
      <dsp:spPr>
        <a:xfrm>
          <a:off x="0" y="2699425"/>
          <a:ext cx="10753725" cy="899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When just considering scores, Publix was also the preferred choice.</a:t>
          </a:r>
        </a:p>
      </dsp:txBody>
      <dsp:txXfrm>
        <a:off x="0" y="2699425"/>
        <a:ext cx="10753725" cy="8998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ACCC9-198B-49DE-AC52-FB469B20490A}">
      <dsp:nvSpPr>
        <dsp:cNvPr id="0" name=""/>
        <dsp:cNvSpPr/>
      </dsp:nvSpPr>
      <dsp:spPr>
        <a:xfrm>
          <a:off x="0" y="516"/>
          <a:ext cx="10753725" cy="12081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CE7414-EAE2-4A39-953E-A1DBC4C539DC}">
      <dsp:nvSpPr>
        <dsp:cNvPr id="0" name=""/>
        <dsp:cNvSpPr/>
      </dsp:nvSpPr>
      <dsp:spPr>
        <a:xfrm>
          <a:off x="365457" y="272343"/>
          <a:ext cx="664467" cy="6644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10C5B-198E-4185-94A9-8EB7C85827D3}">
      <dsp:nvSpPr>
        <dsp:cNvPr id="0" name=""/>
        <dsp:cNvSpPr/>
      </dsp:nvSpPr>
      <dsp:spPr>
        <a:xfrm>
          <a:off x="1395382" y="516"/>
          <a:ext cx="9358342" cy="1208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860" tIns="127860" rIns="127860" bIns="12786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created a model that considers different, important factors when selecting an opportunity</a:t>
          </a:r>
        </a:p>
      </dsp:txBody>
      <dsp:txXfrm>
        <a:off x="1395382" y="516"/>
        <a:ext cx="9358342" cy="1208122"/>
      </dsp:txXfrm>
    </dsp:sp>
    <dsp:sp modelId="{A504FB56-A023-4888-8B57-DAAF99508C90}">
      <dsp:nvSpPr>
        <dsp:cNvPr id="0" name=""/>
        <dsp:cNvSpPr/>
      </dsp:nvSpPr>
      <dsp:spPr>
        <a:xfrm>
          <a:off x="0" y="1510670"/>
          <a:ext cx="10753725" cy="12081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FB0DF2-46A1-4F8E-9648-BDF512D25634}">
      <dsp:nvSpPr>
        <dsp:cNvPr id="0" name=""/>
        <dsp:cNvSpPr/>
      </dsp:nvSpPr>
      <dsp:spPr>
        <a:xfrm>
          <a:off x="365457" y="1782497"/>
          <a:ext cx="664467" cy="6644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A8D3C-52C2-424C-902E-43C6A387A335}">
      <dsp:nvSpPr>
        <dsp:cNvPr id="0" name=""/>
        <dsp:cNvSpPr/>
      </dsp:nvSpPr>
      <dsp:spPr>
        <a:xfrm>
          <a:off x="1395382" y="1510670"/>
          <a:ext cx="9358342" cy="1208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860" tIns="127860" rIns="127860" bIns="12786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 additional factor to consider for future work is how cost of living in each area of the opportunity impacts the decision-making process?</a:t>
          </a:r>
        </a:p>
      </dsp:txBody>
      <dsp:txXfrm>
        <a:off x="1395382" y="1510670"/>
        <a:ext cx="9358342" cy="1208122"/>
      </dsp:txXfrm>
    </dsp:sp>
    <dsp:sp modelId="{DB7C3CBD-9727-4B81-9DB7-3F8E11F3B9EF}">
      <dsp:nvSpPr>
        <dsp:cNvPr id="0" name=""/>
        <dsp:cNvSpPr/>
      </dsp:nvSpPr>
      <dsp:spPr>
        <a:xfrm>
          <a:off x="0" y="3020823"/>
          <a:ext cx="10753725" cy="12081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3D844A-CCB5-4635-A62D-FB79D50B1E09}">
      <dsp:nvSpPr>
        <dsp:cNvPr id="0" name=""/>
        <dsp:cNvSpPr/>
      </dsp:nvSpPr>
      <dsp:spPr>
        <a:xfrm>
          <a:off x="365457" y="3292651"/>
          <a:ext cx="664467" cy="6644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23A5C-B719-4CD0-BCA6-0AD2F1D61284}">
      <dsp:nvSpPr>
        <dsp:cNvPr id="0" name=""/>
        <dsp:cNvSpPr/>
      </dsp:nvSpPr>
      <dsp:spPr>
        <a:xfrm>
          <a:off x="1395382" y="3020823"/>
          <a:ext cx="9358342" cy="1208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860" tIns="127860" rIns="127860" bIns="12786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Could it sometimes make more sense to commute a little bit longer or to move closer to your job?</a:t>
          </a:r>
        </a:p>
      </dsp:txBody>
      <dsp:txXfrm>
        <a:off x="1395382" y="3020823"/>
        <a:ext cx="9358342" cy="1208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8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6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46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15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4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9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4/22/2023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78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4/22/2023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12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4/22/2023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8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4/22/2023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0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2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Excel_Worksheet_693874E5.xls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Worksheet_D44AAE62.xls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Excel_Worksheet_790FE18E.xls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Excel_Worksheet_D44AAE621.xls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package" Target="../embeddings/Microsoft_Excel_Worksheet_4E1B2434.xls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Worksheet_92AD7157.xls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Excel_Worksheet_D44AAE622.xlsx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Excel_Worksheet_B0570ACD.xlsx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Excel_Worksheet_114_F817E10B.xls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E8DBE92-2331-4285-8226-D398190D3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6261" y="1067403"/>
            <a:ext cx="5830468" cy="4723194"/>
          </a:xfrm>
        </p:spPr>
        <p:txBody>
          <a:bodyPr anchor="ctr">
            <a:normAutofit/>
          </a:bodyPr>
          <a:lstStyle/>
          <a:p>
            <a:r>
              <a:rPr lang="en-US" sz="7200">
                <a:cs typeface="Calibri Light"/>
              </a:rPr>
              <a:t>Adaptable Opportunity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7490" y="1067403"/>
            <a:ext cx="2759857" cy="47231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cs typeface="Calibri"/>
              </a:rPr>
              <a:t>Isaiah Sarria, Rishi Bhakta, Simon Pringle, Randy Koliha</a:t>
            </a: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62AC3C-FEB4-4C6A-8CA6-D570CD009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346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5033F-C19B-5674-1FDA-85CD6808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 Internship 0-1 Integer Model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303388A-EB35-9947-E098-ED5BE56E49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414695"/>
              </p:ext>
            </p:extLst>
          </p:nvPr>
        </p:nvGraphicFramePr>
        <p:xfrm>
          <a:off x="644467" y="2373693"/>
          <a:ext cx="10903066" cy="211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791678" imgH="1895373" progId="Excel.Sheet.12">
                  <p:embed/>
                </p:oleObj>
              </mc:Choice>
              <mc:Fallback>
                <p:oleObj name="Worksheet" r:id="rId2" imgW="9791678" imgH="1895373" progId="Excel.Shee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A303388A-EB35-9947-E098-ED5BE56E49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4467" y="2373693"/>
                        <a:ext cx="10903066" cy="2110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9136E519-44F9-0BD2-03B2-C2E7E70183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001278"/>
              </p:ext>
            </p:extLst>
          </p:nvPr>
        </p:nvGraphicFramePr>
        <p:xfrm>
          <a:off x="2281237" y="4762246"/>
          <a:ext cx="7629525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7629607" imgH="1609798" progId="Excel.Sheet.12">
                  <p:embed/>
                </p:oleObj>
              </mc:Choice>
              <mc:Fallback>
                <p:oleObj name="Worksheet" r:id="rId4" imgW="7629607" imgH="1609798" progId="Excel.Sheet.12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9136E519-44F9-0BD2-03B2-C2E7E70183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1237" y="4762246"/>
                        <a:ext cx="7629525" cy="160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B45F229-E2DE-7273-4EFF-C21C864AB7BC}"/>
              </a:ext>
            </a:extLst>
          </p:cNvPr>
          <p:cNvSpPr/>
          <p:nvPr/>
        </p:nvSpPr>
        <p:spPr>
          <a:xfrm>
            <a:off x="2496457" y="4033156"/>
            <a:ext cx="752928" cy="181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cs typeface="Calibri Light"/>
              </a:rPr>
              <a:t>6.864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8700D8-4224-7F74-1C42-6882FE35CB9B}"/>
              </a:ext>
            </a:extLst>
          </p:cNvPr>
          <p:cNvSpPr/>
          <p:nvPr/>
        </p:nvSpPr>
        <p:spPr>
          <a:xfrm>
            <a:off x="3312885" y="4033156"/>
            <a:ext cx="752928" cy="181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rgbClr val="000000"/>
                </a:solidFill>
                <a:cs typeface="Calibri Light"/>
              </a:rPr>
              <a:t>6.28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19C9A5-F6CB-2B06-F16B-E4A20E6A95F1}"/>
              </a:ext>
            </a:extLst>
          </p:cNvPr>
          <p:cNvSpPr/>
          <p:nvPr/>
        </p:nvSpPr>
        <p:spPr>
          <a:xfrm>
            <a:off x="4111170" y="4033155"/>
            <a:ext cx="752928" cy="181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cs typeface="Calibri Light"/>
              </a:rPr>
              <a:t>5.012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BC25C3-9568-0221-07B0-4F045349DCBB}"/>
              </a:ext>
            </a:extLst>
          </p:cNvPr>
          <p:cNvSpPr/>
          <p:nvPr/>
        </p:nvSpPr>
        <p:spPr>
          <a:xfrm>
            <a:off x="4909455" y="4033154"/>
            <a:ext cx="752928" cy="181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cs typeface="Calibri Light"/>
              </a:rPr>
              <a:t>5.75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E3F49E-27F9-B2C8-3339-9266AC21BDB6}"/>
              </a:ext>
            </a:extLst>
          </p:cNvPr>
          <p:cNvSpPr/>
          <p:nvPr/>
        </p:nvSpPr>
        <p:spPr>
          <a:xfrm>
            <a:off x="5716811" y="4033153"/>
            <a:ext cx="707571" cy="181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cs typeface="Calibri Light"/>
              </a:rPr>
              <a:t>6.872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17E968-5999-227C-5932-CA83EFAAD852}"/>
              </a:ext>
            </a:extLst>
          </p:cNvPr>
          <p:cNvSpPr/>
          <p:nvPr/>
        </p:nvSpPr>
        <p:spPr>
          <a:xfrm>
            <a:off x="6496953" y="4033152"/>
            <a:ext cx="752928" cy="181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cs typeface="Calibri Light"/>
              </a:rPr>
              <a:t>6.29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852823-7A00-33C3-9155-85563D952DE2}"/>
              </a:ext>
            </a:extLst>
          </p:cNvPr>
          <p:cNvSpPr/>
          <p:nvPr/>
        </p:nvSpPr>
        <p:spPr>
          <a:xfrm>
            <a:off x="7286166" y="4033151"/>
            <a:ext cx="752928" cy="181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cs typeface="Calibri Light"/>
              </a:rPr>
              <a:t>4.822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1A87F6-C953-81B1-43A3-314D85A3785F}"/>
              </a:ext>
            </a:extLst>
          </p:cNvPr>
          <p:cNvSpPr/>
          <p:nvPr/>
        </p:nvSpPr>
        <p:spPr>
          <a:xfrm>
            <a:off x="8265879" y="4033150"/>
            <a:ext cx="752928" cy="181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cs typeface="Calibri Light"/>
              </a:rPr>
              <a:t>6.694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25930A-51B7-402E-0349-4EEF85028F69}"/>
              </a:ext>
            </a:extLst>
          </p:cNvPr>
          <p:cNvSpPr/>
          <p:nvPr/>
        </p:nvSpPr>
        <p:spPr>
          <a:xfrm>
            <a:off x="9354450" y="4033149"/>
            <a:ext cx="752928" cy="181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cs typeface="Calibri Light"/>
              </a:rPr>
              <a:t>6.69</a:t>
            </a:r>
          </a:p>
        </p:txBody>
      </p:sp>
      <p:pic>
        <p:nvPicPr>
          <p:cNvPr id="16" name="Picture 16" descr="Table&#10;&#10;Description automatically generated">
            <a:extLst>
              <a:ext uri="{FF2B5EF4-FFF2-40B4-BE49-F238E27FC236}">
                <a16:creationId xmlns:a16="http://schemas.microsoft.com/office/drawing/2014/main" id="{39B192E4-96BE-E9A9-8B82-4BB7F020E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543" y="2372694"/>
            <a:ext cx="11460842" cy="22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81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AFC5B-86D9-F59A-63F0-2F8D6D80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453" y="232009"/>
            <a:ext cx="6549094" cy="1325563"/>
          </a:xfrm>
        </p:spPr>
        <p:txBody>
          <a:bodyPr>
            <a:normAutofit fontScale="90000"/>
          </a:bodyPr>
          <a:lstStyle/>
          <a:p>
            <a:r>
              <a:rPr lang="en-US"/>
              <a:t>Optimal solution &amp; Solver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F57EEF9-DEF3-E21E-99CF-4992C34732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8587527"/>
              </p:ext>
            </p:extLst>
          </p:nvPr>
        </p:nvGraphicFramePr>
        <p:xfrm>
          <a:off x="558715" y="1690688"/>
          <a:ext cx="4604011" cy="4272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381370" imgH="2209742" progId="Excel.Sheet.12">
                  <p:embed/>
                </p:oleObj>
              </mc:Choice>
              <mc:Fallback>
                <p:oleObj name="Worksheet" r:id="rId2" imgW="2381370" imgH="2209742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F57EEF9-DEF3-E21E-99CF-4992C34732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715" y="1690688"/>
                        <a:ext cx="4604011" cy="42725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B2C9797-B2F9-066B-D0AD-15CECCA48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51560" y="1692132"/>
            <a:ext cx="4400497" cy="4274184"/>
          </a:xfrm>
        </p:spPr>
      </p:pic>
    </p:spTree>
    <p:extLst>
      <p:ext uri="{BB962C8B-B14F-4D97-AF65-F5344CB8AC3E}">
        <p14:creationId xmlns:p14="http://schemas.microsoft.com/office/powerpoint/2010/main" val="3234755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5033F-C19B-5674-1FDA-85CD6808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835" y="202163"/>
            <a:ext cx="5551552" cy="1658198"/>
          </a:xfrm>
        </p:spPr>
        <p:txBody>
          <a:bodyPr/>
          <a:lstStyle/>
          <a:p>
            <a:r>
              <a:rPr lang="en-US">
                <a:cs typeface="Calibri Light"/>
              </a:rPr>
              <a:t> Full-Time Variation</a:t>
            </a:r>
            <a:endParaRPr lang="en-US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9136E519-44F9-0BD2-03B2-C2E7E70183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757596"/>
              </p:ext>
            </p:extLst>
          </p:nvPr>
        </p:nvGraphicFramePr>
        <p:xfrm>
          <a:off x="1851757" y="4470146"/>
          <a:ext cx="8488486" cy="1790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629607" imgH="1609798" progId="Excel.Sheet.12">
                  <p:embed/>
                </p:oleObj>
              </mc:Choice>
              <mc:Fallback>
                <p:oleObj name="Worksheet" r:id="rId2" imgW="7629607" imgH="1609798" progId="Excel.Sheet.12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9136E519-44F9-0BD2-03B2-C2E7E70183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51757" y="4470146"/>
                        <a:ext cx="8488486" cy="17909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6CB3D98-A2A4-5CBE-B008-51BDD5393E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027271"/>
              </p:ext>
            </p:extLst>
          </p:nvPr>
        </p:nvGraphicFramePr>
        <p:xfrm>
          <a:off x="1390650" y="1860361"/>
          <a:ext cx="9410700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410722" imgH="2009760" progId="Excel.Sheet.12">
                  <p:embed/>
                </p:oleObj>
              </mc:Choice>
              <mc:Fallback>
                <p:oleObj name="Worksheet" r:id="rId4" imgW="9410722" imgH="2009760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6CB3D98-A2A4-5CBE-B008-51BDD5393E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0650" y="1860361"/>
                        <a:ext cx="9410700" cy="200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61CF22C-675A-320B-0048-7662584AEAC5}"/>
              </a:ext>
            </a:extLst>
          </p:cNvPr>
          <p:cNvSpPr txBox="1"/>
          <p:nvPr/>
        </p:nvSpPr>
        <p:spPr>
          <a:xfrm>
            <a:off x="10419254" y="4111296"/>
            <a:ext cx="16536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 Light"/>
              </a:rPr>
              <a:t>*We now accept an increase of 200 in OC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E27435-EFB0-6314-48D9-E5506C4962F4}"/>
              </a:ext>
            </a:extLst>
          </p:cNvPr>
          <p:cNvSpPr/>
          <p:nvPr/>
        </p:nvSpPr>
        <p:spPr>
          <a:xfrm>
            <a:off x="3077028" y="3507012"/>
            <a:ext cx="517071" cy="145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  <a:cs typeface="Calibri Light"/>
              </a:rPr>
              <a:t>6.864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BE9EC5-8D45-F1A5-793A-E9E83E560FA6}"/>
              </a:ext>
            </a:extLst>
          </p:cNvPr>
          <p:cNvSpPr/>
          <p:nvPr/>
        </p:nvSpPr>
        <p:spPr>
          <a:xfrm>
            <a:off x="3766456" y="3507012"/>
            <a:ext cx="517071" cy="145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b="1">
                <a:solidFill>
                  <a:srgbClr val="000000"/>
                </a:solidFill>
                <a:cs typeface="Calibri Light"/>
              </a:rPr>
              <a:t>6.28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484193-AF42-77C0-DC83-90B77D8D1A8A}"/>
              </a:ext>
            </a:extLst>
          </p:cNvPr>
          <p:cNvSpPr/>
          <p:nvPr/>
        </p:nvSpPr>
        <p:spPr>
          <a:xfrm>
            <a:off x="4610098" y="3507011"/>
            <a:ext cx="517071" cy="145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  <a:cs typeface="Calibri Light"/>
              </a:rPr>
              <a:t>5.012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FC6A3F-48A9-5417-CA91-AD48F8CA5AA1}"/>
              </a:ext>
            </a:extLst>
          </p:cNvPr>
          <p:cNvSpPr/>
          <p:nvPr/>
        </p:nvSpPr>
        <p:spPr>
          <a:xfrm>
            <a:off x="5490026" y="3507010"/>
            <a:ext cx="517071" cy="145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  <a:cs typeface="Calibri Light"/>
              </a:rPr>
              <a:t>5.75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CEA142-B246-6F92-0980-929F2FEF90CF}"/>
              </a:ext>
            </a:extLst>
          </p:cNvPr>
          <p:cNvSpPr/>
          <p:nvPr/>
        </p:nvSpPr>
        <p:spPr>
          <a:xfrm>
            <a:off x="6315525" y="3507009"/>
            <a:ext cx="480785" cy="145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  <a:cs typeface="Calibri Light"/>
              </a:rPr>
              <a:t>6.872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F05066-D017-BB61-1E32-1BE006EB349A}"/>
              </a:ext>
            </a:extLst>
          </p:cNvPr>
          <p:cNvSpPr/>
          <p:nvPr/>
        </p:nvSpPr>
        <p:spPr>
          <a:xfrm>
            <a:off x="6941453" y="3507008"/>
            <a:ext cx="517071" cy="145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  <a:cs typeface="Calibri Light"/>
              </a:rPr>
              <a:t>6.29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F71BED-0A33-915A-233B-002061FFEA81}"/>
              </a:ext>
            </a:extLst>
          </p:cNvPr>
          <p:cNvSpPr/>
          <p:nvPr/>
        </p:nvSpPr>
        <p:spPr>
          <a:xfrm>
            <a:off x="7676237" y="3507007"/>
            <a:ext cx="517071" cy="145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  <a:cs typeface="Calibri Light"/>
              </a:rPr>
              <a:t>4.822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21361E-ED48-EDC1-DC16-C28E66B58767}"/>
              </a:ext>
            </a:extLst>
          </p:cNvPr>
          <p:cNvSpPr/>
          <p:nvPr/>
        </p:nvSpPr>
        <p:spPr>
          <a:xfrm>
            <a:off x="8274950" y="3507006"/>
            <a:ext cx="517071" cy="145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  <a:cs typeface="Calibri Light"/>
              </a:rPr>
              <a:t>6.694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476BA8-A2D1-17A5-6CC4-DA8AC820F6D7}"/>
              </a:ext>
            </a:extLst>
          </p:cNvPr>
          <p:cNvSpPr/>
          <p:nvPr/>
        </p:nvSpPr>
        <p:spPr>
          <a:xfrm>
            <a:off x="8882735" y="3507005"/>
            <a:ext cx="517071" cy="145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  <a:cs typeface="Calibri Light"/>
              </a:rPr>
              <a:t>6.69</a:t>
            </a:r>
          </a:p>
        </p:txBody>
      </p:sp>
      <p:pic>
        <p:nvPicPr>
          <p:cNvPr id="27" name="Picture 27" descr="Table&#10;&#10;Description automatically generated">
            <a:extLst>
              <a:ext uri="{FF2B5EF4-FFF2-40B4-BE49-F238E27FC236}">
                <a16:creationId xmlns:a16="http://schemas.microsoft.com/office/drawing/2014/main" id="{34F4E1AF-3BA5-CEC2-BE9C-90624CFE4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6115" y="1860227"/>
            <a:ext cx="9519556" cy="207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86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A853-3092-910D-F0BF-B792F3AD7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984" y="264669"/>
            <a:ext cx="7106032" cy="1658198"/>
          </a:xfrm>
        </p:spPr>
        <p:txBody>
          <a:bodyPr/>
          <a:lstStyle/>
          <a:p>
            <a:r>
              <a:rPr lang="en-US"/>
              <a:t>Optimal Solution &amp; Solver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C1574CE-861C-3A8A-D77E-1034282849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905667"/>
              </p:ext>
            </p:extLst>
          </p:nvPr>
        </p:nvGraphicFramePr>
        <p:xfrm>
          <a:off x="890015" y="1922867"/>
          <a:ext cx="3947621" cy="4059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343117" imgH="2409723" progId="Excel.Sheet.12">
                  <p:embed/>
                </p:oleObj>
              </mc:Choice>
              <mc:Fallback>
                <p:oleObj name="Worksheet" r:id="rId2" imgW="2343117" imgH="2409723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C1574CE-861C-3A8A-D77E-1034282849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015" y="1922867"/>
                        <a:ext cx="3947621" cy="4059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46BC001-F67D-8F33-0E2F-6C9AB0DAD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400" y="1921719"/>
            <a:ext cx="4660490" cy="406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09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D75C-7BF6-3199-0504-6E49394F2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691" y="496570"/>
            <a:ext cx="7206616" cy="1658198"/>
          </a:xfrm>
        </p:spPr>
        <p:txBody>
          <a:bodyPr/>
          <a:lstStyle/>
          <a:p>
            <a:r>
              <a:rPr lang="en-US">
                <a:cs typeface="Calibri Light"/>
              </a:rPr>
              <a:t>Full-Time Hybrid Variation</a:t>
            </a:r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1BF4D6-F2E1-4A12-6AB9-CBC3C89A8A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514110"/>
              </p:ext>
            </p:extLst>
          </p:nvPr>
        </p:nvGraphicFramePr>
        <p:xfrm>
          <a:off x="2281236" y="4751705"/>
          <a:ext cx="7629525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629607" imgH="1609798" progId="Excel.Sheet.12">
                  <p:embed/>
                </p:oleObj>
              </mc:Choice>
              <mc:Fallback>
                <p:oleObj name="Worksheet" r:id="rId2" imgW="7629607" imgH="1609798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1BF4D6-F2E1-4A12-6AB9-CBC3C89A8A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81236" y="4751705"/>
                        <a:ext cx="7629525" cy="160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8223D3CA-FEEE-24B2-5D6A-4B72683D7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29" y="1856171"/>
            <a:ext cx="11500979" cy="2581986"/>
          </a:xfrm>
          <a:prstGeom prst="rect">
            <a:avLst/>
          </a:prstGeom>
        </p:spPr>
      </p:pic>
      <p:pic>
        <p:nvPicPr>
          <p:cNvPr id="23" name="Picture 23" descr="Table&#10;&#10;Description automatically generated">
            <a:extLst>
              <a:ext uri="{FF2B5EF4-FFF2-40B4-BE49-F238E27FC236}">
                <a16:creationId xmlns:a16="http://schemas.microsoft.com/office/drawing/2014/main" id="{9A23BC5B-5B22-C314-E9BA-A1B0C6C99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71" y="1718069"/>
            <a:ext cx="11615057" cy="291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76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AFC5B-86D9-F59A-63F0-2F8D6D80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453" y="232009"/>
            <a:ext cx="6549094" cy="1325563"/>
          </a:xfrm>
        </p:spPr>
        <p:txBody>
          <a:bodyPr>
            <a:normAutofit fontScale="90000"/>
          </a:bodyPr>
          <a:lstStyle/>
          <a:p>
            <a:r>
              <a:rPr lang="en-US"/>
              <a:t>Optimal solution &amp; Solver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C75210CA-4F42-499C-B1EA-A07E2C391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52" y="1591406"/>
            <a:ext cx="4245736" cy="4362062"/>
          </a:xfrm>
          <a:prstGeom prst="rect">
            <a:avLst/>
          </a:prstGeom>
        </p:spPr>
      </p:pic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621018A-DC3C-BB78-EF9F-19EE16D65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981" y="1594259"/>
            <a:ext cx="4119715" cy="4169291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276D30D5-628D-4C25-2B22-768F0FE27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6" y="1449126"/>
            <a:ext cx="4339771" cy="465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31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4B3F5-07B8-CA4B-17A7-DD53D5AE7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/>
              <a:t>Results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5F3C86-44D4-90D0-28E4-E7E721590E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0640082"/>
              </p:ext>
            </p:extLst>
          </p:nvPr>
        </p:nvGraphicFramePr>
        <p:xfrm>
          <a:off x="676275" y="2373549"/>
          <a:ext cx="10753725" cy="35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8208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B4BF-4E20-F9B6-DF11-86BCD000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2602F30-0412-8927-510D-06E30D303FA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6656" y="2011680"/>
          <a:ext cx="10753725" cy="422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5991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D6EA1A26-163F-4F15-91F4-F2C51AC9C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06985-C865-B551-C887-13A2CFFD2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Thank you!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4" name="Picture 5" descr="Thumbs up against the wall">
            <a:extLst>
              <a:ext uri="{FF2B5EF4-FFF2-40B4-BE49-F238E27FC236}">
                <a16:creationId xmlns:a16="http://schemas.microsoft.com/office/drawing/2014/main" id="{74D5AAA1-FC3F-E446-162F-AA8FD45C5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9" r="17744" b="-1"/>
          <a:stretch/>
        </p:blipFill>
        <p:spPr>
          <a:xfrm>
            <a:off x="633999" y="640080"/>
            <a:ext cx="6278529" cy="55881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44E5-EA5F-F84C-5E34-C21ED3597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3"/>
            <a:ext cx="3401568" cy="335809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500">
                <a:cs typeface="Calibri Light"/>
              </a:rPr>
              <a:t>Formulas: </a:t>
            </a:r>
            <a:endParaRPr lang="en-US" sz="1500"/>
          </a:p>
          <a:p>
            <a:pPr marL="457200" indent="-457200">
              <a:buAutoNum type="arabicPeriod"/>
            </a:pPr>
            <a:r>
              <a:rPr lang="en-US" sz="1500">
                <a:cs typeface="Calibri Light"/>
              </a:rPr>
              <a:t>Roundtrip = distance * 2 (there and back) *  60 (working days over three months)</a:t>
            </a:r>
          </a:p>
          <a:p>
            <a:pPr marL="457200" indent="-457200">
              <a:buAutoNum type="arabicPeriod"/>
            </a:pPr>
            <a:r>
              <a:rPr lang="en-US" sz="1500">
                <a:cs typeface="Calibri Light"/>
              </a:rPr>
              <a:t>Minutes spent driving = minutes * 2 (there and back) * 60 (working days over three months)</a:t>
            </a:r>
          </a:p>
          <a:p>
            <a:pPr marL="457200" indent="-457200">
              <a:buAutoNum type="arabicPeriod"/>
            </a:pPr>
            <a:r>
              <a:rPr lang="en-US" sz="1500">
                <a:cs typeface="Calibri Light"/>
              </a:rPr>
              <a:t>Gas $ = Roundtrip / 32(mpg) *3.52(avg gas price)</a:t>
            </a:r>
          </a:p>
          <a:p>
            <a:pPr marL="457200" indent="-457200">
              <a:buAutoNum type="arabicPeriod"/>
            </a:pPr>
            <a:r>
              <a:rPr lang="en-US" sz="1500">
                <a:cs typeface="Calibri Light"/>
              </a:rPr>
              <a:t>Opportunity Cost (OC)= (minutes driving/60 minutes) * ((three-month salary/60 working days)/8 hours</a:t>
            </a:r>
          </a:p>
          <a:p>
            <a:pPr marL="457200" indent="-457200">
              <a:buAutoNum type="arabicPeriod"/>
            </a:pPr>
            <a:r>
              <a:rPr lang="en-US" sz="1500">
                <a:cs typeface="Calibri Light"/>
              </a:rPr>
              <a:t>Profit = Salary  Pay - (OC + Gas $)</a:t>
            </a:r>
          </a:p>
          <a:p>
            <a:pPr marL="457200" indent="-457200">
              <a:buAutoNum type="arabicPeriod"/>
            </a:pPr>
            <a:endParaRPr lang="en-US" sz="1500">
              <a:cs typeface="Calibri Light"/>
            </a:endParaRPr>
          </a:p>
          <a:p>
            <a:endParaRPr lang="en-US" sz="1500">
              <a:cs typeface="Calibri Light"/>
            </a:endParaRPr>
          </a:p>
          <a:p>
            <a:pPr marL="457200" indent="-457200">
              <a:buAutoNum type="arabicPeriod"/>
            </a:pPr>
            <a:endParaRPr lang="en-US" sz="15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7856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3BBB-0201-208D-09E7-CC0E172A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Introduction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97A99EE-AD3D-F6A3-FD90-DD343A515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3546509"/>
              </p:ext>
            </p:extLst>
          </p:nvPr>
        </p:nvGraphicFramePr>
        <p:xfrm>
          <a:off x="676656" y="2011680"/>
          <a:ext cx="10753725" cy="4346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0671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38A56-1531-8B12-6B59-05B315ADF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Objective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7D3563-EE46-A53C-6A30-15C044E7A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0535350"/>
              </p:ext>
            </p:extLst>
          </p:nvPr>
        </p:nvGraphicFramePr>
        <p:xfrm>
          <a:off x="676275" y="2373549"/>
          <a:ext cx="10753725" cy="35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2832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C9044-7789-CF33-1CBB-EC6AB822D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Methodology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784B7-C263-0279-C6AD-CE813DC2B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>
                <a:cs typeface="Calibri"/>
              </a:rPr>
              <a:t>Create a job scoring model</a:t>
            </a:r>
          </a:p>
          <a:p>
            <a:pPr marL="971550" lvl="1" indent="-514350">
              <a:buAutoNum type="arabicPeriod"/>
            </a:pPr>
            <a:r>
              <a:rPr lang="en-US">
                <a:cs typeface="Calibri"/>
              </a:rPr>
              <a:t>Create a list of important traits of a job that is important to you</a:t>
            </a:r>
          </a:p>
          <a:p>
            <a:pPr marL="971550" lvl="1" indent="-514350">
              <a:buAutoNum type="arabicPeriod"/>
            </a:pPr>
            <a:r>
              <a:rPr lang="en-US">
                <a:cs typeface="Calibri"/>
              </a:rPr>
              <a:t>Rank the company based on available information</a:t>
            </a:r>
          </a:p>
          <a:p>
            <a:pPr marL="971550" lvl="1" indent="-514350">
              <a:buAutoNum type="arabicPeriod"/>
            </a:pPr>
            <a:r>
              <a:rPr lang="en-US">
                <a:cs typeface="Calibri"/>
              </a:rPr>
              <a:t>Assign weight to each attribute based on what is important to you</a:t>
            </a:r>
          </a:p>
          <a:p>
            <a:pPr marL="971550" lvl="1" indent="-514350">
              <a:buAutoNum type="arabicPeriod"/>
            </a:pPr>
            <a:r>
              <a:rPr lang="en-US">
                <a:cs typeface="Calibri"/>
              </a:rPr>
              <a:t>Use it for a constraint later</a:t>
            </a:r>
          </a:p>
          <a:p>
            <a:pPr marL="514350" indent="-457200">
              <a:buAutoNum type="arabicPeriod"/>
            </a:pPr>
            <a:r>
              <a:rPr lang="en-US">
                <a:cs typeface="Calibri"/>
              </a:rPr>
              <a:t> Create a 0-1 Integer Model based on internships salaries</a:t>
            </a:r>
          </a:p>
          <a:p>
            <a:pPr marL="770255" lvl="1" indent="-457200">
              <a:buAutoNum type="arabicPeriod"/>
            </a:pPr>
            <a:r>
              <a:rPr lang="en-US">
                <a:cs typeface="Calibri"/>
              </a:rPr>
              <a:t>Consider your personal constraints, </a:t>
            </a:r>
            <a:r>
              <a:rPr lang="en-US" err="1">
                <a:cs typeface="Calibri"/>
              </a:rPr>
              <a:t>e.g</a:t>
            </a:r>
            <a:r>
              <a:rPr lang="en-US">
                <a:cs typeface="Calibri"/>
              </a:rPr>
              <a:t> at least x pay and x job score</a:t>
            </a:r>
          </a:p>
          <a:p>
            <a:pPr marL="514350" indent="-457200">
              <a:buAutoNum type="arabicPeriod"/>
            </a:pPr>
            <a:r>
              <a:rPr lang="en-US">
                <a:cs typeface="Calibri"/>
              </a:rPr>
              <a:t>Create a 0-1 Integer model based on full-time job salaries</a:t>
            </a:r>
          </a:p>
          <a:p>
            <a:pPr marL="514350" indent="-457200">
              <a:buAutoNum type="arabicPeriod"/>
            </a:pPr>
            <a:r>
              <a:rPr lang="en-US">
                <a:cs typeface="Calibri"/>
              </a:rPr>
              <a:t>Create the previous model that addresses weekly work-from-home days if any</a:t>
            </a:r>
          </a:p>
          <a:p>
            <a:pPr marL="514350" indent="-457200">
              <a:buAutoNum type="arabicPeriod"/>
            </a:pPr>
            <a:endParaRPr lang="en-US">
              <a:cs typeface="Calibri"/>
            </a:endParaRPr>
          </a:p>
          <a:p>
            <a:pPr marL="770255" lvl="1" indent="-457200">
              <a:buAutoNum type="arabicPeriod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3456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Rectangle 968">
            <a:extLst>
              <a:ext uri="{FF2B5EF4-FFF2-40B4-BE49-F238E27FC236}">
                <a16:creationId xmlns:a16="http://schemas.microsoft.com/office/drawing/2014/main" id="{8E7CFAA6-1DBB-43B0-BD82-2FB83CF4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3C666-A9AB-CCDF-FDDE-3A032ABD3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98" y="639763"/>
            <a:ext cx="3997693" cy="5492750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rgbClr val="FFFFFF"/>
                </a:solidFill>
                <a:cs typeface="Calibri Light"/>
              </a:rPr>
              <a:t>Assumptions and General Features</a:t>
            </a:r>
          </a:p>
        </p:txBody>
      </p:sp>
      <p:graphicFrame>
        <p:nvGraphicFramePr>
          <p:cNvPr id="965" name="Content Placeholder 962">
            <a:extLst>
              <a:ext uri="{FF2B5EF4-FFF2-40B4-BE49-F238E27FC236}">
                <a16:creationId xmlns:a16="http://schemas.microsoft.com/office/drawing/2014/main" id="{DC121E66-82F4-FBB1-9B16-F987A10658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3024934"/>
              </p:ext>
            </p:extLst>
          </p:nvPr>
        </p:nvGraphicFramePr>
        <p:xfrm>
          <a:off x="5288347" y="639763"/>
          <a:ext cx="6254724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4561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6EDD8-451D-D29B-F688-DB73A3C3B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456" y="577668"/>
            <a:ext cx="4125087" cy="996443"/>
          </a:xfrm>
        </p:spPr>
        <p:txBody>
          <a:bodyPr>
            <a:normAutofit/>
          </a:bodyPr>
          <a:lstStyle/>
          <a:p>
            <a:r>
              <a:rPr lang="en-US"/>
              <a:t>Requirements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3CAF9F-A1F7-D21C-2ED7-E02ED583608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6174" y="1970061"/>
          <a:ext cx="10899649" cy="3835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2829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B3071-2C04-0C88-FAF9-4DF0571FE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705" y="311507"/>
            <a:ext cx="7724711" cy="1658198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Job Scoring Model: Purpose </a:t>
            </a:r>
            <a:endParaRPr lang="en-US"/>
          </a:p>
        </p:txBody>
      </p:sp>
      <p:pic>
        <p:nvPicPr>
          <p:cNvPr id="60" name="Picture 60" descr="Icon&#10;&#10;Description automatically generated">
            <a:extLst>
              <a:ext uri="{FF2B5EF4-FFF2-40B4-BE49-F238E27FC236}">
                <a16:creationId xmlns:a16="http://schemas.microsoft.com/office/drawing/2014/main" id="{26BE522F-93C9-85E2-D00E-62B5AFEDE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2" b="9040"/>
          <a:stretch/>
        </p:blipFill>
        <p:spPr>
          <a:xfrm>
            <a:off x="8466214" y="2345636"/>
            <a:ext cx="2903672" cy="2829086"/>
          </a:xfrm>
          <a:prstGeom prst="rect">
            <a:avLst/>
          </a:prstGeom>
        </p:spPr>
      </p:pic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17A0F2DD-526E-0DC6-003D-6C4071019A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3678430"/>
              </p:ext>
            </p:extLst>
          </p:nvPr>
        </p:nvGraphicFramePr>
        <p:xfrm>
          <a:off x="676656" y="2011680"/>
          <a:ext cx="6875611" cy="3766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159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C3CA-A69C-91AD-EDE3-093DA8966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754" y="0"/>
            <a:ext cx="4640489" cy="1658198"/>
          </a:xfrm>
        </p:spPr>
        <p:txBody>
          <a:bodyPr/>
          <a:lstStyle/>
          <a:p>
            <a:r>
              <a:rPr lang="en-US"/>
              <a:t>Scoring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9D488-DF1E-578F-9880-B2B1F7F8F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971" y="1344932"/>
            <a:ext cx="10342057" cy="505586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u="none" strike="noStrike">
                <a:solidFill>
                  <a:srgbClr val="000000"/>
                </a:solidFill>
                <a:latin typeface="Calibri"/>
                <a:cs typeface="Calibri"/>
              </a:rPr>
              <a:t>Culture</a:t>
            </a:r>
            <a:r>
              <a:rPr lang="en-US" sz="1800" b="0" i="0" u="none" strike="noStrike">
                <a:solidFill>
                  <a:srgbClr val="000000"/>
                </a:solidFill>
                <a:latin typeface="Calibri"/>
                <a:cs typeface="Calibri"/>
              </a:rPr>
              <a:t>: Work environment, how employees are treated and how they interact with other coworkers and supervisors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0" u="none" strike="noStrike">
                <a:solidFill>
                  <a:srgbClr val="000000"/>
                </a:solidFill>
                <a:latin typeface="Calibri"/>
                <a:cs typeface="Calibri"/>
              </a:rPr>
              <a:t>Glassdoor rating</a:t>
            </a:r>
            <a:r>
              <a:rPr lang="en-US" sz="1800" b="0" i="0" u="none" strike="noStrike">
                <a:solidFill>
                  <a:srgbClr val="000000"/>
                </a:solidFill>
                <a:latin typeface="Calibri"/>
                <a:cs typeface="Calibri"/>
              </a:rPr>
              <a:t>: The overall score of all the companies as listed in Glassdoor, a website where employees rate companies based on how good of a company it is to work for. They are out of 5, so we multiplied the rating by 2 to make it out of 10 to be on the same scale of other scores.</a:t>
            </a:r>
            <a:r>
              <a:rPr lang="en-US" sz="180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endParaRPr lang="en-US" sz="1800" b="0" i="0" u="none" strike="noStrike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u="none" strike="noStrike">
                <a:solidFill>
                  <a:srgbClr val="000000"/>
                </a:solidFill>
                <a:latin typeface="Calibri"/>
                <a:cs typeface="Calibri"/>
              </a:rPr>
              <a:t>Benefits</a:t>
            </a:r>
            <a:r>
              <a:rPr lang="en-US" sz="1800" b="0" i="0" u="none" strike="noStrike">
                <a:solidFill>
                  <a:srgbClr val="000000"/>
                </a:solidFill>
                <a:latin typeface="Calibri"/>
                <a:cs typeface="Calibri"/>
              </a:rPr>
              <a:t>: Includes health, financial, and vacation benefits among others and gives a rating based on how many benefits are include and the quality in which they are at. This is benefits rating as per Glassdoor.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u="none" strike="noStrike">
                <a:solidFill>
                  <a:srgbClr val="000000"/>
                </a:solidFill>
                <a:latin typeface="Calibri"/>
                <a:cs typeface="Calibri"/>
              </a:rPr>
              <a:t>Hybrid</a:t>
            </a:r>
            <a:r>
              <a:rPr lang="en-US" sz="1800" b="0" i="0" u="none" strike="noStrike">
                <a:solidFill>
                  <a:srgbClr val="000000"/>
                </a:solidFill>
                <a:latin typeface="Calibri"/>
                <a:cs typeface="Calibri"/>
              </a:rPr>
              <a:t>: For everyday a job is available to be worked remote in a work week, this score goes up by two.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u="none" strike="noStrike">
                <a:solidFill>
                  <a:srgbClr val="000000"/>
                </a:solidFill>
                <a:latin typeface="Calibri"/>
                <a:cs typeface="Calibri"/>
              </a:rPr>
              <a:t>Generosity</a:t>
            </a:r>
            <a:r>
              <a:rPr lang="en-US" sz="1800" b="0" i="0" u="none" strike="noStrike">
                <a:solidFill>
                  <a:srgbClr val="000000"/>
                </a:solidFill>
                <a:latin typeface="Calibri"/>
                <a:cs typeface="Calibri"/>
              </a:rPr>
              <a:t>: How often the company buys their employees gifts, company branded merchandize, and food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0" u="none" strike="noStrike">
                <a:solidFill>
                  <a:srgbClr val="000000"/>
                </a:solidFill>
                <a:latin typeface="Calibri"/>
                <a:cs typeface="Calibri"/>
              </a:rPr>
              <a:t>Amenities</a:t>
            </a:r>
            <a:r>
              <a:rPr lang="en-US" sz="1800" b="0" i="0" u="none" strike="noStrike">
                <a:solidFill>
                  <a:srgbClr val="000000"/>
                </a:solidFill>
                <a:latin typeface="Calibri"/>
                <a:cs typeface="Calibri"/>
              </a:rPr>
              <a:t>: Includes the quality-of-life implementations the building has as such as gym, showers, vending machines, on site fresh catering, walking trail,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0" u="none" strike="noStrike">
                <a:solidFill>
                  <a:srgbClr val="000000"/>
                </a:solidFill>
                <a:latin typeface="Calibri"/>
                <a:cs typeface="Calibri"/>
              </a:rPr>
              <a:t>Location</a:t>
            </a:r>
            <a:r>
              <a:rPr lang="en-US" sz="1800" b="0" i="0" u="none" strike="noStrike">
                <a:solidFill>
                  <a:srgbClr val="000000"/>
                </a:solidFill>
                <a:latin typeface="Calibri"/>
                <a:cs typeface="Calibri"/>
              </a:rPr>
              <a:t>: Considers if the building itself is nice, new, and is located somewhere with a nice view or is conveniently located to other businesses whether by car or walking distance. An unkempt building in the middle of nowhere or in a bad neighborhood would have a bad score.</a:t>
            </a:r>
            <a:r>
              <a:rPr lang="en-US" sz="180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endParaRPr lang="en-US" sz="1800" b="0" i="0" u="none" strike="noStrike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u="none" strike="noStrike">
                <a:solidFill>
                  <a:srgbClr val="000000"/>
                </a:solidFill>
                <a:latin typeface="Calibri"/>
                <a:cs typeface="Calibri"/>
              </a:rPr>
              <a:t>Workload</a:t>
            </a:r>
            <a:r>
              <a:rPr lang="en-US" sz="1800" b="0" i="0" u="none" strike="noStrike">
                <a:solidFill>
                  <a:srgbClr val="000000"/>
                </a:solidFill>
                <a:latin typeface="Calibri"/>
                <a:cs typeface="Calibri"/>
              </a:rPr>
              <a:t>: A measurement of stress, workload, and means to reduce them. The higher this rating, the less stress there is.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78631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7569-95D5-8C68-EE79-AFDF3BCF5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91" y="205976"/>
            <a:ext cx="10772775" cy="1658198"/>
          </a:xfrm>
        </p:spPr>
        <p:txBody>
          <a:bodyPr/>
          <a:lstStyle/>
          <a:p>
            <a:pPr algn="ctr"/>
            <a:r>
              <a:rPr lang="en-US"/>
              <a:t>Job Scoring Model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EB48057-8889-7AB8-DBA2-76DA285F4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35316"/>
              </p:ext>
            </p:extLst>
          </p:nvPr>
        </p:nvGraphicFramePr>
        <p:xfrm>
          <a:off x="364354" y="1400670"/>
          <a:ext cx="8555513" cy="2405411"/>
        </p:xfrm>
        <a:graphic>
          <a:graphicData uri="http://schemas.openxmlformats.org/drawingml/2006/table">
            <a:tbl>
              <a:tblPr/>
              <a:tblGrid>
                <a:gridCol w="1352285">
                  <a:extLst>
                    <a:ext uri="{9D8B030D-6E8A-4147-A177-3AD203B41FA5}">
                      <a16:colId xmlns:a16="http://schemas.microsoft.com/office/drawing/2014/main" val="2671211471"/>
                    </a:ext>
                  </a:extLst>
                </a:gridCol>
                <a:gridCol w="614676">
                  <a:extLst>
                    <a:ext uri="{9D8B030D-6E8A-4147-A177-3AD203B41FA5}">
                      <a16:colId xmlns:a16="http://schemas.microsoft.com/office/drawing/2014/main" val="2569000035"/>
                    </a:ext>
                  </a:extLst>
                </a:gridCol>
                <a:gridCol w="1352285">
                  <a:extLst>
                    <a:ext uri="{9D8B030D-6E8A-4147-A177-3AD203B41FA5}">
                      <a16:colId xmlns:a16="http://schemas.microsoft.com/office/drawing/2014/main" val="3898266320"/>
                    </a:ext>
                  </a:extLst>
                </a:gridCol>
                <a:gridCol w="679984">
                  <a:extLst>
                    <a:ext uri="{9D8B030D-6E8A-4147-A177-3AD203B41FA5}">
                      <a16:colId xmlns:a16="http://schemas.microsoft.com/office/drawing/2014/main" val="2519222832"/>
                    </a:ext>
                  </a:extLst>
                </a:gridCol>
                <a:gridCol w="799078">
                  <a:extLst>
                    <a:ext uri="{9D8B030D-6E8A-4147-A177-3AD203B41FA5}">
                      <a16:colId xmlns:a16="http://schemas.microsoft.com/office/drawing/2014/main" val="2469042683"/>
                    </a:ext>
                  </a:extLst>
                </a:gridCol>
                <a:gridCol w="864387">
                  <a:extLst>
                    <a:ext uri="{9D8B030D-6E8A-4147-A177-3AD203B41FA5}">
                      <a16:colId xmlns:a16="http://schemas.microsoft.com/office/drawing/2014/main" val="2977796276"/>
                    </a:ext>
                  </a:extLst>
                </a:gridCol>
                <a:gridCol w="956589">
                  <a:extLst>
                    <a:ext uri="{9D8B030D-6E8A-4147-A177-3AD203B41FA5}">
                      <a16:colId xmlns:a16="http://schemas.microsoft.com/office/drawing/2014/main" val="1062511880"/>
                    </a:ext>
                  </a:extLst>
                </a:gridCol>
                <a:gridCol w="737611">
                  <a:extLst>
                    <a:ext uri="{9D8B030D-6E8A-4147-A177-3AD203B41FA5}">
                      <a16:colId xmlns:a16="http://schemas.microsoft.com/office/drawing/2014/main" val="2832015408"/>
                    </a:ext>
                  </a:extLst>
                </a:gridCol>
                <a:gridCol w="1198618">
                  <a:extLst>
                    <a:ext uri="{9D8B030D-6E8A-4147-A177-3AD203B41FA5}">
                      <a16:colId xmlns:a16="http://schemas.microsoft.com/office/drawing/2014/main" val="3569119743"/>
                    </a:ext>
                  </a:extLst>
                </a:gridCol>
              </a:tblGrid>
              <a:tr h="2539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Jobs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Culture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Glassdoor Ratings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Benefits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Hybrid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Generosity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Amenities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Location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Stress Aversion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428665"/>
                  </a:ext>
                </a:extLst>
              </a:tr>
              <a:tr h="2689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Publix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941223"/>
                  </a:ext>
                </a:extLst>
              </a:tr>
              <a:tr h="2689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Badcock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0109539"/>
                  </a:ext>
                </a:extLst>
              </a:tr>
              <a:tr h="2689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NFI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987328"/>
                  </a:ext>
                </a:extLst>
              </a:tr>
              <a:tr h="2689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Universal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9676315"/>
                  </a:ext>
                </a:extLst>
              </a:tr>
              <a:tr h="2689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Disney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794664"/>
                  </a:ext>
                </a:extLst>
              </a:tr>
              <a:tr h="2689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Masonite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426223"/>
                  </a:ext>
                </a:extLst>
              </a:tr>
              <a:tr h="2689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Coca Cola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995944"/>
                  </a:ext>
                </a:extLst>
              </a:tr>
              <a:tr h="2689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Saddle Creek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440657"/>
                  </a:ext>
                </a:extLst>
              </a:tr>
            </a:tbl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F68C859-3FDB-4A1B-A3BD-22942F28A7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331804"/>
              </p:ext>
            </p:extLst>
          </p:nvPr>
        </p:nvGraphicFramePr>
        <p:xfrm>
          <a:off x="9506569" y="1407024"/>
          <a:ext cx="2105979" cy="2536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628890" imgH="1914481" progId="Excel.Sheet.12">
                  <p:embed/>
                </p:oleObj>
              </mc:Choice>
              <mc:Fallback>
                <p:oleObj name="Worksheet" r:id="rId2" imgW="1628890" imgH="1914481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5F68C859-3FDB-4A1B-A3BD-22942F28A7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506569" y="1407024"/>
                        <a:ext cx="2105979" cy="2536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C455C3-4145-994A-C175-1E1FC7AEA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013695"/>
              </p:ext>
            </p:extLst>
          </p:nvPr>
        </p:nvGraphicFramePr>
        <p:xfrm>
          <a:off x="559451" y="4114261"/>
          <a:ext cx="10516796" cy="2181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8677368" imgH="1800356" progId="Excel.Sheet.12">
                  <p:embed/>
                </p:oleObj>
              </mc:Choice>
              <mc:Fallback>
                <p:oleObj name="Worksheet" r:id="rId4" imgW="8677368" imgH="1800356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3C455C3-4145-994A-C175-1E1FC7AEA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9451" y="4114261"/>
                        <a:ext cx="10516796" cy="2181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2314507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Metropolitan</vt:lpstr>
      <vt:lpstr>Adaptable Opportunity Analysis</vt:lpstr>
      <vt:lpstr>Introduction</vt:lpstr>
      <vt:lpstr>Objective</vt:lpstr>
      <vt:lpstr>Methodology </vt:lpstr>
      <vt:lpstr>Assumptions and General Features</vt:lpstr>
      <vt:lpstr>Requirements</vt:lpstr>
      <vt:lpstr>Job Scoring Model: Purpose </vt:lpstr>
      <vt:lpstr>Scoring Variables </vt:lpstr>
      <vt:lpstr>Job Scoring Model</vt:lpstr>
      <vt:lpstr> Internship 0-1 Integer Model</vt:lpstr>
      <vt:lpstr>Optimal solution &amp; Solver</vt:lpstr>
      <vt:lpstr> Full-Time Variation</vt:lpstr>
      <vt:lpstr>Optimal Solution &amp; Solver</vt:lpstr>
      <vt:lpstr>Full-Time Hybrid Variation</vt:lpstr>
      <vt:lpstr>Optimal solution &amp; Solver</vt:lpstr>
      <vt:lpstr>Results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2023-04-15T16:54:37Z</dcterms:created>
  <dcterms:modified xsi:type="dcterms:W3CDTF">2023-04-22T13:31:35Z</dcterms:modified>
</cp:coreProperties>
</file>